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32918400" cy="43891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1pPr>
    <a:lvl2pPr marL="0" marR="0" indent="1843429"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2pPr>
    <a:lvl3pPr marL="0" marR="0" indent="3686861"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3pPr>
    <a:lvl4pPr marL="0" marR="0" indent="5530291"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4pPr>
    <a:lvl5pPr marL="0" marR="0" indent="737372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5pPr>
    <a:lvl6pPr marL="0" marR="0" indent="921715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6pPr>
    <a:lvl7pPr marL="0" marR="0" indent="1106058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7pPr>
    <a:lvl8pPr marL="0" marR="0" indent="12904013"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8pPr>
    <a:lvl9pPr marL="0" marR="0" indent="1474744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93CE"/>
    <a:srgbClr val="7BAF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694"/>
  </p:normalViewPr>
  <p:slideViewPr>
    <p:cSldViewPr snapToGrid="0" snapToObjects="1">
      <p:cViewPr>
        <p:scale>
          <a:sx n="40" d="100"/>
          <a:sy n="40" d="100"/>
        </p:scale>
        <p:origin x="5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9" name="Shape 109"/>
          <p:cNvSpPr>
            <a:spLocks noGrp="1" noRot="1" noChangeAspect="1"/>
          </p:cNvSpPr>
          <p:nvPr>
            <p:ph type="sldImg"/>
          </p:nvPr>
        </p:nvSpPr>
        <p:spPr>
          <a:xfrm>
            <a:off x="1143000" y="685800"/>
            <a:ext cx="4572000" cy="3429000"/>
          </a:xfrm>
          <a:prstGeom prst="rect">
            <a:avLst/>
          </a:prstGeom>
        </p:spPr>
        <p:txBody>
          <a:bodyPr/>
          <a:lstStyle/>
          <a:p>
            <a:endParaRPr/>
          </a:p>
        </p:txBody>
      </p:sp>
      <p:sp>
        <p:nvSpPr>
          <p:cNvPr id="110" name="Shape 11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7642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468879" y="7183122"/>
            <a:ext cx="27980641" cy="15280641"/>
          </a:xfrm>
          <a:prstGeom prst="rect">
            <a:avLst/>
          </a:prstGeom>
        </p:spPr>
        <p:txBody>
          <a:bodyPr anchor="b"/>
          <a:lstStyle>
            <a:lvl1pPr algn="ctr">
              <a:defRPr sz="21600"/>
            </a:lvl1pPr>
          </a:lstStyle>
          <a:p>
            <a:r>
              <a:t>Title Text</a:t>
            </a:r>
          </a:p>
        </p:txBody>
      </p:sp>
      <p:sp>
        <p:nvSpPr>
          <p:cNvPr id="12" name="Body Level One…"/>
          <p:cNvSpPr txBox="1">
            <a:spLocks noGrp="1"/>
          </p:cNvSpPr>
          <p:nvPr>
            <p:ph type="body" sz="quarter" idx="1"/>
          </p:nvPr>
        </p:nvSpPr>
        <p:spPr>
          <a:xfrm>
            <a:off x="4114800" y="23053042"/>
            <a:ext cx="24688800" cy="10596878"/>
          </a:xfrm>
          <a:prstGeom prst="rect">
            <a:avLst/>
          </a:prstGeom>
        </p:spPr>
        <p:txBody>
          <a:bodyPr/>
          <a:lstStyle>
            <a:lvl1pPr marL="0" indent="0" algn="ctr">
              <a:buSzTx/>
              <a:buFontTx/>
              <a:buNone/>
              <a:defRPr sz="8600"/>
            </a:lvl1pPr>
            <a:lvl2pPr marL="0" indent="1645920" algn="ctr">
              <a:buSzTx/>
              <a:buFontTx/>
              <a:buNone/>
              <a:defRPr sz="8600"/>
            </a:lvl2pPr>
            <a:lvl3pPr marL="0" indent="3291840" algn="ctr">
              <a:buSzTx/>
              <a:buFontTx/>
              <a:buNone/>
              <a:defRPr sz="8600"/>
            </a:lvl3pPr>
            <a:lvl4pPr marL="0" indent="4937759" algn="ctr">
              <a:buSzTx/>
              <a:buFontTx/>
              <a:buNone/>
              <a:defRPr sz="8600"/>
            </a:lvl4pPr>
            <a:lvl5pPr marL="0" indent="6583680" algn="ctr">
              <a:buSzTx/>
              <a:buFontTx/>
              <a:buNone/>
              <a:defRPr sz="86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23557231" y="2336800"/>
            <a:ext cx="7098032" cy="37195764"/>
          </a:xfrm>
          <a:prstGeom prst="rect">
            <a:avLst/>
          </a:prstGeom>
        </p:spPr>
        <p:txBody>
          <a:bodyPr/>
          <a:lstStyle/>
          <a:p>
            <a:r>
              <a:t>Title Text</a:t>
            </a:r>
          </a:p>
        </p:txBody>
      </p:sp>
      <p:sp>
        <p:nvSpPr>
          <p:cNvPr id="102" name="Body Level One…"/>
          <p:cNvSpPr txBox="1">
            <a:spLocks noGrp="1"/>
          </p:cNvSpPr>
          <p:nvPr>
            <p:ph type="body" idx="1"/>
          </p:nvPr>
        </p:nvSpPr>
        <p:spPr>
          <a:xfrm>
            <a:off x="2263142" y="2336800"/>
            <a:ext cx="20882611" cy="371957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2245997" y="10942332"/>
            <a:ext cx="28392122" cy="18257518"/>
          </a:xfrm>
          <a:prstGeom prst="rect">
            <a:avLst/>
          </a:prstGeom>
        </p:spPr>
        <p:txBody>
          <a:bodyPr anchor="b"/>
          <a:lstStyle>
            <a:lvl1pPr>
              <a:defRPr sz="21600"/>
            </a:lvl1pPr>
          </a:lstStyle>
          <a:p>
            <a:r>
              <a:t>Title Text</a:t>
            </a:r>
          </a:p>
        </p:txBody>
      </p:sp>
      <p:sp>
        <p:nvSpPr>
          <p:cNvPr id="30" name="Body Level One…"/>
          <p:cNvSpPr txBox="1">
            <a:spLocks noGrp="1"/>
          </p:cNvSpPr>
          <p:nvPr>
            <p:ph type="body" sz="quarter" idx="1"/>
          </p:nvPr>
        </p:nvSpPr>
        <p:spPr>
          <a:xfrm>
            <a:off x="2245997" y="29372573"/>
            <a:ext cx="28392122" cy="9601197"/>
          </a:xfrm>
          <a:prstGeom prst="rect">
            <a:avLst/>
          </a:prstGeom>
        </p:spPr>
        <p:txBody>
          <a:bodyPr/>
          <a:lstStyle>
            <a:lvl1pPr marL="0" indent="0">
              <a:buSzTx/>
              <a:buFontTx/>
              <a:buNone/>
              <a:defRPr sz="8600"/>
            </a:lvl1pPr>
            <a:lvl2pPr marL="0" indent="1645920">
              <a:buSzTx/>
              <a:buFontTx/>
              <a:buNone/>
              <a:defRPr sz="8600"/>
            </a:lvl2pPr>
            <a:lvl3pPr marL="0" indent="3291840">
              <a:buSzTx/>
              <a:buFontTx/>
              <a:buNone/>
              <a:defRPr sz="8600"/>
            </a:lvl3pPr>
            <a:lvl4pPr marL="0" indent="4937759">
              <a:buSzTx/>
              <a:buFontTx/>
              <a:buNone/>
              <a:defRPr sz="8600"/>
            </a:lvl4pPr>
            <a:lvl5pPr marL="0" indent="6583680">
              <a:buSzTx/>
              <a:buFontTx/>
              <a:buNone/>
              <a:defRPr sz="8600"/>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2263139" y="11684000"/>
            <a:ext cx="13990321" cy="2784856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67428" y="2336810"/>
            <a:ext cx="28392122" cy="8483604"/>
          </a:xfrm>
          <a:prstGeom prst="rect">
            <a:avLst/>
          </a:prstGeom>
        </p:spPr>
        <p:txBody>
          <a:bodyPr/>
          <a:lstStyle/>
          <a:p>
            <a:r>
              <a:t>Title Text</a:t>
            </a:r>
          </a:p>
        </p:txBody>
      </p:sp>
      <p:sp>
        <p:nvSpPr>
          <p:cNvPr id="48" name="Body Level One…"/>
          <p:cNvSpPr txBox="1">
            <a:spLocks noGrp="1"/>
          </p:cNvSpPr>
          <p:nvPr>
            <p:ph type="body" sz="quarter" idx="1"/>
          </p:nvPr>
        </p:nvSpPr>
        <p:spPr>
          <a:xfrm>
            <a:off x="2267430" y="10759443"/>
            <a:ext cx="13926026" cy="5273038"/>
          </a:xfrm>
          <a:prstGeom prst="rect">
            <a:avLst/>
          </a:prstGeom>
        </p:spPr>
        <p:txBody>
          <a:bodyPr anchor="b"/>
          <a:lstStyle>
            <a:lvl1pPr marL="0" indent="0">
              <a:buSzTx/>
              <a:buFontTx/>
              <a:buNone/>
              <a:defRPr sz="8600" b="1"/>
            </a:lvl1pPr>
            <a:lvl2pPr marL="0" indent="1645920">
              <a:buSzTx/>
              <a:buFontTx/>
              <a:buNone/>
              <a:defRPr sz="8600" b="1"/>
            </a:lvl2pPr>
            <a:lvl3pPr marL="0" indent="3291840">
              <a:buSzTx/>
              <a:buFontTx/>
              <a:buNone/>
              <a:defRPr sz="8600" b="1"/>
            </a:lvl3pPr>
            <a:lvl4pPr marL="0" indent="4937759">
              <a:buSzTx/>
              <a:buFontTx/>
              <a:buNone/>
              <a:defRPr sz="8600" b="1"/>
            </a:lvl4pPr>
            <a:lvl5pPr marL="0" indent="6583680">
              <a:buSzTx/>
              <a:buFontTx/>
              <a:buNone/>
              <a:defRPr sz="86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13"/>
          </p:nvPr>
        </p:nvSpPr>
        <p:spPr>
          <a:xfrm>
            <a:off x="16664942" y="10759443"/>
            <a:ext cx="13994609" cy="5273038"/>
          </a:xfrm>
          <a:prstGeom prst="rect">
            <a:avLst/>
          </a:prstGeom>
        </p:spPr>
        <p:txBody>
          <a:bodyPr anchor="b"/>
          <a:lstStyle/>
          <a:p>
            <a:pPr marL="0" indent="0">
              <a:buSzTx/>
              <a:buFontTx/>
              <a:buNone/>
              <a:defRPr sz="8600" b="1"/>
            </a:pPr>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2267428" y="2926079"/>
            <a:ext cx="10617042" cy="10241282"/>
          </a:xfrm>
          <a:prstGeom prst="rect">
            <a:avLst/>
          </a:prstGeom>
        </p:spPr>
        <p:txBody>
          <a:bodyPr anchor="b"/>
          <a:lstStyle>
            <a:lvl1pPr>
              <a:defRPr sz="11500"/>
            </a:lvl1pPr>
          </a:lstStyle>
          <a:p>
            <a:r>
              <a:t>Title Text</a:t>
            </a:r>
          </a:p>
        </p:txBody>
      </p:sp>
      <p:sp>
        <p:nvSpPr>
          <p:cNvPr id="73" name="Body Level One…"/>
          <p:cNvSpPr txBox="1">
            <a:spLocks noGrp="1"/>
          </p:cNvSpPr>
          <p:nvPr>
            <p:ph type="body" sz="half" idx="1"/>
          </p:nvPr>
        </p:nvSpPr>
        <p:spPr>
          <a:xfrm>
            <a:off x="13994607" y="6319530"/>
            <a:ext cx="16664941" cy="31191201"/>
          </a:xfrm>
          <a:prstGeom prst="rect">
            <a:avLst/>
          </a:prstGeom>
        </p:spPr>
        <p:txBody>
          <a:bodyPr/>
          <a:lstStyle>
            <a:lvl1pPr>
              <a:defRPr sz="11500"/>
            </a:lvl1pPr>
            <a:lvl2pPr marL="2592323" indent="-946404">
              <a:defRPr sz="11500"/>
            </a:lvl2pPr>
            <a:lvl3pPr marL="4392309" indent="-1100469">
              <a:defRPr sz="11500"/>
            </a:lvl3pPr>
            <a:lvl4pPr marL="6252210" indent="-1314450">
              <a:defRPr sz="11500"/>
            </a:lvl4pPr>
            <a:lvl5pPr marL="7898130" indent="-1314450">
              <a:defRPr sz="115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13"/>
          </p:nvPr>
        </p:nvSpPr>
        <p:spPr>
          <a:xfrm>
            <a:off x="2267428" y="13167360"/>
            <a:ext cx="10617042" cy="24394165"/>
          </a:xfrm>
          <a:prstGeom prst="rect">
            <a:avLst/>
          </a:prstGeom>
        </p:spPr>
        <p:txBody>
          <a:bodyPr/>
          <a:lstStyle/>
          <a:p>
            <a:pPr marL="0" indent="0">
              <a:buSzTx/>
              <a:buFontTx/>
              <a:buNone/>
              <a:defRPr sz="5700"/>
            </a:pPr>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2267428" y="2926079"/>
            <a:ext cx="10617042" cy="10241282"/>
          </a:xfrm>
          <a:prstGeom prst="rect">
            <a:avLst/>
          </a:prstGeom>
        </p:spPr>
        <p:txBody>
          <a:bodyPr anchor="b"/>
          <a:lstStyle>
            <a:lvl1pPr>
              <a:defRPr sz="11500"/>
            </a:lvl1pPr>
          </a:lstStyle>
          <a:p>
            <a:r>
              <a:t>Title Text</a:t>
            </a:r>
          </a:p>
        </p:txBody>
      </p:sp>
      <p:sp>
        <p:nvSpPr>
          <p:cNvPr id="83" name="Picture Placeholder 2"/>
          <p:cNvSpPr>
            <a:spLocks noGrp="1"/>
          </p:cNvSpPr>
          <p:nvPr>
            <p:ph type="pic" sz="half" idx="13"/>
          </p:nvPr>
        </p:nvSpPr>
        <p:spPr>
          <a:xfrm>
            <a:off x="13994607" y="6319530"/>
            <a:ext cx="16664941" cy="31191201"/>
          </a:xfrm>
          <a:prstGeom prst="rect">
            <a:avLst/>
          </a:prstGeom>
        </p:spPr>
        <p:txBody>
          <a:bodyPr lIns="91439" rIns="91439">
            <a:noAutofit/>
          </a:bodyPr>
          <a:lstStyle/>
          <a:p>
            <a:endParaRPr/>
          </a:p>
        </p:txBody>
      </p:sp>
      <p:sp>
        <p:nvSpPr>
          <p:cNvPr id="84" name="Body Level One…"/>
          <p:cNvSpPr txBox="1">
            <a:spLocks noGrp="1"/>
          </p:cNvSpPr>
          <p:nvPr>
            <p:ph type="body" sz="quarter" idx="1"/>
          </p:nvPr>
        </p:nvSpPr>
        <p:spPr>
          <a:xfrm>
            <a:off x="2267428" y="13167360"/>
            <a:ext cx="10617042" cy="24394165"/>
          </a:xfrm>
          <a:prstGeom prst="rect">
            <a:avLst/>
          </a:prstGeom>
        </p:spPr>
        <p:txBody>
          <a:bodyPr/>
          <a:lstStyle>
            <a:lvl1pPr marL="0" indent="0">
              <a:buSzTx/>
              <a:buFontTx/>
              <a:buNone/>
              <a:defRPr sz="5700"/>
            </a:lvl1pPr>
            <a:lvl2pPr marL="0" indent="1645920">
              <a:buSzTx/>
              <a:buFontTx/>
              <a:buNone/>
              <a:defRPr sz="5700"/>
            </a:lvl2pPr>
            <a:lvl3pPr marL="0" indent="3291840">
              <a:buSzTx/>
              <a:buFontTx/>
              <a:buNone/>
              <a:defRPr sz="5700"/>
            </a:lvl3pPr>
            <a:lvl4pPr marL="0" indent="4937759">
              <a:buSzTx/>
              <a:buFontTx/>
              <a:buNone/>
              <a:defRPr sz="5700"/>
            </a:lvl4pPr>
            <a:lvl5pPr marL="0" indent="6583680">
              <a:buSzTx/>
              <a:buFontTx/>
              <a:buNone/>
              <a:defRPr sz="57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263139" y="2336810"/>
            <a:ext cx="28392123" cy="8483604"/>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2263139" y="11684000"/>
            <a:ext cx="28392123" cy="27848564"/>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29978354" y="41485828"/>
            <a:ext cx="676906" cy="726441"/>
          </a:xfrm>
          <a:prstGeom prst="rect">
            <a:avLst/>
          </a:prstGeom>
          <a:ln w="12700">
            <a:miter lim="400000"/>
          </a:ln>
        </p:spPr>
        <p:txBody>
          <a:bodyPr wrap="none" lIns="45719" rIns="45719" anchor="ctr">
            <a:spAutoFit/>
          </a:bodyPr>
          <a:lstStyle>
            <a:lvl1pPr algn="r">
              <a:defRPr sz="43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3291840" rtl="0" latinLnBrk="0">
        <a:lnSpc>
          <a:spcPct val="90000"/>
        </a:lnSpc>
        <a:spcBef>
          <a:spcPts val="0"/>
        </a:spcBef>
        <a:spcAft>
          <a:spcPts val="0"/>
        </a:spcAft>
        <a:buClrTx/>
        <a:buSzTx/>
        <a:buFontTx/>
        <a:buNone/>
        <a:tabLst/>
        <a:defRPr sz="158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822960" marR="0" indent="-822960"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1pPr>
      <a:lvl2pPr marL="2602850" marR="0" indent="-956930"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2pPr>
      <a:lvl3pPr marL="4434840" marR="0" indent="-1143000"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3pPr>
      <a:lvl4pPr marL="6223635" marR="0" indent="-1285875"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4pPr>
      <a:lvl5pPr marL="7869555" marR="0" indent="-1285875"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5pPr>
      <a:lvl6pPr marL="9515475" marR="0" indent="-1285875"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6pPr>
      <a:lvl7pPr marL="11161395" marR="0" indent="-1285875"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7pPr>
      <a:lvl8pPr marL="12807315" marR="0" indent="-1285875"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8pPr>
      <a:lvl9pPr marL="14453235" marR="0" indent="-1285876" algn="l" defTabSz="3291840" rtl="0" latinLnBrk="0">
        <a:lnSpc>
          <a:spcPct val="90000"/>
        </a:lnSpc>
        <a:spcBef>
          <a:spcPts val="3600"/>
        </a:spcBef>
        <a:spcAft>
          <a:spcPts val="0"/>
        </a:spcAft>
        <a:buClrTx/>
        <a:buSzPct val="100000"/>
        <a:buFont typeface="Arial"/>
        <a:buChar char="•"/>
        <a:tabLst/>
        <a:defRPr sz="10000" b="0" i="0" u="none" strike="noStrike" cap="none" spc="0" baseline="0">
          <a:ln>
            <a:noFill/>
          </a:ln>
          <a:solidFill>
            <a:srgbClr val="000000"/>
          </a:solidFill>
          <a:uFillTx/>
          <a:latin typeface="+mj-lt"/>
          <a:ea typeface="+mj-ea"/>
          <a:cs typeface="+mj-cs"/>
          <a:sym typeface="Calibri"/>
        </a:defRPr>
      </a:lvl9pPr>
    </p:bodyStyle>
    <p:otherStyle>
      <a:lvl1pPr marL="0" marR="0" indent="0"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1pPr>
      <a:lvl2pPr marL="0" marR="0" indent="1843429"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2pPr>
      <a:lvl3pPr marL="0" marR="0" indent="3686861"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3pPr>
      <a:lvl4pPr marL="0" marR="0" indent="5530291"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4pPr>
      <a:lvl5pPr marL="0" marR="0" indent="7373722"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5pPr>
      <a:lvl6pPr marL="0" marR="0" indent="9217152"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6pPr>
      <a:lvl7pPr marL="0" marR="0" indent="11060582"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7pPr>
      <a:lvl8pPr marL="0" marR="0" indent="12904013"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8pPr>
      <a:lvl9pPr marL="0" marR="0" indent="14747442" algn="r" defTabSz="3686861" rtl="0" latinLnBrk="0">
        <a:lnSpc>
          <a:spcPct val="100000"/>
        </a:lnSpc>
        <a:spcBef>
          <a:spcPts val="0"/>
        </a:spcBef>
        <a:spcAft>
          <a:spcPts val="0"/>
        </a:spcAft>
        <a:buClrTx/>
        <a:buSzTx/>
        <a:buFontTx/>
        <a:buNone/>
        <a:tabLst/>
        <a:defRPr sz="43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tiff"/><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41" Type="http://schemas.openxmlformats.org/officeDocument/2006/relationships/image" Target="../media/image39.tiff"/><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tif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tiff"/><Relationship Id="rId8" Type="http://schemas.openxmlformats.org/officeDocument/2006/relationships/image" Target="../media/image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33" Type="http://schemas.openxmlformats.org/officeDocument/2006/relationships/image" Target="../media/image31.png"/><Relationship Id="rId38"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Oval 68">
            <a:extLst>
              <a:ext uri="{FF2B5EF4-FFF2-40B4-BE49-F238E27FC236}">
                <a16:creationId xmlns:a16="http://schemas.microsoft.com/office/drawing/2014/main" id="{4EFE9081-2B88-6743-9DC2-1C3379050D6C}"/>
              </a:ext>
            </a:extLst>
          </p:cNvPr>
          <p:cNvSpPr/>
          <p:nvPr/>
        </p:nvSpPr>
        <p:spPr>
          <a:xfrm>
            <a:off x="26622327" y="5935427"/>
            <a:ext cx="2071503" cy="2037784"/>
          </a:xfrm>
          <a:prstGeom prst="ellipse">
            <a:avLst/>
          </a:prstGeom>
          <a:solidFill>
            <a:srgbClr val="7BAFDE"/>
          </a:solidFill>
          <a:ln w="12700">
            <a:miter lim="400000"/>
          </a:ln>
        </p:spPr>
        <p:txBody>
          <a:bodyPr lIns="45719" rIns="45719" anchor="ctr"/>
          <a:lstStyle/>
          <a:p>
            <a:pPr algn="ctr">
              <a:defRPr>
                <a:solidFill>
                  <a:srgbClr val="FFFFFF"/>
                </a:solidFill>
              </a:defRPr>
            </a:pPr>
            <a:endParaRPr/>
          </a:p>
        </p:txBody>
      </p:sp>
      <p:sp>
        <p:nvSpPr>
          <p:cNvPr id="262" name="Oval 68">
            <a:extLst>
              <a:ext uri="{FF2B5EF4-FFF2-40B4-BE49-F238E27FC236}">
                <a16:creationId xmlns:a16="http://schemas.microsoft.com/office/drawing/2014/main" id="{FED5D412-CF58-AF49-9AFE-DFB64E669C44}"/>
              </a:ext>
            </a:extLst>
          </p:cNvPr>
          <p:cNvSpPr/>
          <p:nvPr/>
        </p:nvSpPr>
        <p:spPr>
          <a:xfrm>
            <a:off x="13246058" y="20454400"/>
            <a:ext cx="2071503" cy="2037784"/>
          </a:xfrm>
          <a:prstGeom prst="ellipse">
            <a:avLst/>
          </a:prstGeom>
          <a:solidFill>
            <a:srgbClr val="7BAFDE"/>
          </a:solidFill>
          <a:ln w="12700">
            <a:miter lim="400000"/>
          </a:ln>
        </p:spPr>
        <p:txBody>
          <a:bodyPr lIns="45719" rIns="45719" anchor="ctr"/>
          <a:lstStyle/>
          <a:p>
            <a:pPr algn="ctr">
              <a:defRPr>
                <a:solidFill>
                  <a:srgbClr val="FFFFFF"/>
                </a:solidFill>
              </a:defRPr>
            </a:pPr>
            <a:endParaRPr/>
          </a:p>
        </p:txBody>
      </p:sp>
      <p:pic>
        <p:nvPicPr>
          <p:cNvPr id="261" name="Picture 69" descr="Picture 69">
            <a:extLst>
              <a:ext uri="{FF2B5EF4-FFF2-40B4-BE49-F238E27FC236}">
                <a16:creationId xmlns:a16="http://schemas.microsoft.com/office/drawing/2014/main" id="{1C77BC36-9E6B-0A48-96AC-D64F5B34D4CD}"/>
              </a:ext>
            </a:extLst>
          </p:cNvPr>
          <p:cNvPicPr>
            <a:picLocks noChangeAspect="1"/>
          </p:cNvPicPr>
          <p:nvPr/>
        </p:nvPicPr>
        <p:blipFill rotWithShape="1">
          <a:blip r:embed="rId3">
            <a:alphaModFix amt="50000"/>
          </a:blip>
          <a:srcRect l="42280" t="-3164" b="-1"/>
          <a:stretch/>
        </p:blipFill>
        <p:spPr>
          <a:xfrm>
            <a:off x="14189724" y="20637936"/>
            <a:ext cx="936882" cy="1656736"/>
          </a:xfrm>
          <a:prstGeom prst="rect">
            <a:avLst/>
          </a:prstGeom>
          <a:ln w="12700">
            <a:miter lim="400000"/>
          </a:ln>
        </p:spPr>
      </p:pic>
      <p:pic>
        <p:nvPicPr>
          <p:cNvPr id="112" name="Picture 4" descr="Picture 4"/>
          <p:cNvPicPr>
            <a:picLocks noChangeAspect="1"/>
          </p:cNvPicPr>
          <p:nvPr/>
        </p:nvPicPr>
        <p:blipFill>
          <a:blip r:embed="rId4"/>
          <a:stretch>
            <a:fillRect/>
          </a:stretch>
        </p:blipFill>
        <p:spPr>
          <a:xfrm>
            <a:off x="3156490" y="27629279"/>
            <a:ext cx="13380362" cy="4901057"/>
          </a:xfrm>
          <a:prstGeom prst="rect">
            <a:avLst/>
          </a:prstGeom>
          <a:ln w="12700">
            <a:miter lim="400000"/>
          </a:ln>
        </p:spPr>
      </p:pic>
      <p:sp>
        <p:nvSpPr>
          <p:cNvPr id="113" name="Rectangle 1"/>
          <p:cNvSpPr/>
          <p:nvPr/>
        </p:nvSpPr>
        <p:spPr>
          <a:xfrm>
            <a:off x="1066978" y="1061940"/>
            <a:ext cx="30915428" cy="4404991"/>
          </a:xfrm>
          <a:prstGeom prst="rect">
            <a:avLst/>
          </a:prstGeom>
          <a:solidFill>
            <a:srgbClr val="002060"/>
          </a:solidFill>
          <a:ln w="12700">
            <a:solidFill>
              <a:srgbClr val="32538F"/>
            </a:solidFill>
            <a:miter/>
          </a:ln>
        </p:spPr>
        <p:txBody>
          <a:bodyPr lIns="45719" rIns="45719" anchor="ctr"/>
          <a:lstStyle/>
          <a:p>
            <a:pPr algn="ctr">
              <a:defRPr>
                <a:solidFill>
                  <a:srgbClr val="FFFFFF"/>
                </a:solidFill>
              </a:defRPr>
            </a:pPr>
            <a:endParaRPr/>
          </a:p>
        </p:txBody>
      </p:sp>
      <p:pic>
        <p:nvPicPr>
          <p:cNvPr id="114" name="Picture 3" descr="Picture 3"/>
          <p:cNvPicPr>
            <a:picLocks noChangeAspect="1"/>
          </p:cNvPicPr>
          <p:nvPr/>
        </p:nvPicPr>
        <p:blipFill>
          <a:blip r:embed="rId5"/>
          <a:stretch>
            <a:fillRect/>
          </a:stretch>
        </p:blipFill>
        <p:spPr>
          <a:xfrm>
            <a:off x="1196593" y="1333584"/>
            <a:ext cx="2152771" cy="2270730"/>
          </a:xfrm>
          <a:prstGeom prst="rect">
            <a:avLst/>
          </a:prstGeom>
          <a:ln w="12700">
            <a:miter lim="400000"/>
          </a:ln>
        </p:spPr>
      </p:pic>
      <p:sp>
        <p:nvSpPr>
          <p:cNvPr id="115" name="TextBox 4"/>
          <p:cNvSpPr txBox="1"/>
          <p:nvPr/>
        </p:nvSpPr>
        <p:spPr>
          <a:xfrm>
            <a:off x="3827927" y="1457251"/>
            <a:ext cx="26196703" cy="26949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6800" b="1">
                <a:solidFill>
                  <a:srgbClr val="FFFFFF"/>
                </a:solidFill>
                <a:latin typeface="Trebuchet MS"/>
                <a:ea typeface="Trebuchet MS"/>
                <a:cs typeface="Trebuchet MS"/>
                <a:sym typeface="Trebuchet MS"/>
              </a:defRPr>
            </a:pPr>
            <a:r>
              <a:rPr dirty="0"/>
              <a:t>INVISIBLE INDIVIDUALS</a:t>
            </a:r>
          </a:p>
          <a:p>
            <a:pPr algn="ctr">
              <a:defRPr sz="5400" i="1">
                <a:solidFill>
                  <a:srgbClr val="FFFFFF"/>
                </a:solidFill>
                <a:latin typeface="Trebuchet MS"/>
                <a:ea typeface="Trebuchet MS"/>
                <a:cs typeface="Trebuchet MS"/>
                <a:sym typeface="Trebuchet MS"/>
              </a:defRPr>
            </a:pPr>
            <a:r>
              <a:rPr dirty="0"/>
              <a:t>Identifying Limitations and Improving Facial Recognition of Marginalized Identities </a:t>
            </a:r>
          </a:p>
        </p:txBody>
      </p:sp>
      <p:sp>
        <p:nvSpPr>
          <p:cNvPr id="116" name="TextBox 5"/>
          <p:cNvSpPr txBox="1"/>
          <p:nvPr/>
        </p:nvSpPr>
        <p:spPr>
          <a:xfrm>
            <a:off x="3728233" y="4356689"/>
            <a:ext cx="25461932" cy="58477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000">
                <a:solidFill>
                  <a:srgbClr val="FFFFFF"/>
                </a:solidFill>
                <a:latin typeface="Trebuchet MS"/>
                <a:ea typeface="Trebuchet MS"/>
                <a:cs typeface="Trebuchet MS"/>
                <a:sym typeface="Trebuchet MS"/>
              </a:defRPr>
            </a:lvl1pPr>
          </a:lstStyle>
          <a:p>
            <a:r>
              <a:rPr sz="3200" dirty="0"/>
              <a:t>CS 701, Fall 2019, Advised by Philip Caplan - Department of Computer Science, Middlebury College</a:t>
            </a:r>
          </a:p>
        </p:txBody>
      </p:sp>
      <p:grpSp>
        <p:nvGrpSpPr>
          <p:cNvPr id="119" name="Rectangle 2"/>
          <p:cNvGrpSpPr/>
          <p:nvPr/>
        </p:nvGrpSpPr>
        <p:grpSpPr>
          <a:xfrm>
            <a:off x="957944" y="5839026"/>
            <a:ext cx="15060168" cy="914400"/>
            <a:chOff x="0" y="0"/>
            <a:chExt cx="15060167" cy="914399"/>
          </a:xfrm>
        </p:grpSpPr>
        <p:sp>
          <p:nvSpPr>
            <p:cNvPr id="117" name="Rectangle"/>
            <p:cNvSpPr/>
            <p:nvPr/>
          </p:nvSpPr>
          <p:spPr>
            <a:xfrm>
              <a:off x="0" y="-1"/>
              <a:ext cx="15060168" cy="914401"/>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18" name="MOTIVATION"/>
            <p:cNvSpPr txBox="1"/>
            <p:nvPr/>
          </p:nvSpPr>
          <p:spPr>
            <a:xfrm>
              <a:off x="0" y="55879"/>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t>MOTIVATION</a:t>
              </a:r>
            </a:p>
          </p:txBody>
        </p:sp>
      </p:grpSp>
      <p:grpSp>
        <p:nvGrpSpPr>
          <p:cNvPr id="122" name="Rectangle 9"/>
          <p:cNvGrpSpPr/>
          <p:nvPr/>
        </p:nvGrpSpPr>
        <p:grpSpPr>
          <a:xfrm>
            <a:off x="922774" y="11503811"/>
            <a:ext cx="15059819" cy="914401"/>
            <a:chOff x="0" y="0"/>
            <a:chExt cx="15059817" cy="914400"/>
          </a:xfrm>
        </p:grpSpPr>
        <p:sp>
          <p:nvSpPr>
            <p:cNvPr id="120" name="Rectangle"/>
            <p:cNvSpPr/>
            <p:nvPr/>
          </p:nvSpPr>
          <p:spPr>
            <a:xfrm>
              <a:off x="-1" y="0"/>
              <a:ext cx="15059819"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1" name="SCOPE &amp; GOALS"/>
            <p:cNvSpPr txBox="1"/>
            <p:nvPr/>
          </p:nvSpPr>
          <p:spPr>
            <a:xfrm>
              <a:off x="-1" y="55880"/>
              <a:ext cx="15059819"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rPr dirty="0"/>
                <a:t>SCOPE &amp; GOALS</a:t>
              </a:r>
            </a:p>
          </p:txBody>
        </p:sp>
      </p:grpSp>
      <p:grpSp>
        <p:nvGrpSpPr>
          <p:cNvPr id="125" name="Rectangle 10"/>
          <p:cNvGrpSpPr/>
          <p:nvPr/>
        </p:nvGrpSpPr>
        <p:grpSpPr>
          <a:xfrm>
            <a:off x="848656" y="17300199"/>
            <a:ext cx="15060168" cy="914400"/>
            <a:chOff x="0" y="0"/>
            <a:chExt cx="15060167" cy="914399"/>
          </a:xfrm>
        </p:grpSpPr>
        <p:sp>
          <p:nvSpPr>
            <p:cNvPr id="123" name="Rectangle"/>
            <p:cNvSpPr/>
            <p:nvPr/>
          </p:nvSpPr>
          <p:spPr>
            <a:xfrm>
              <a:off x="0" y="-1"/>
              <a:ext cx="15060168" cy="914401"/>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24" name="METHODS"/>
            <p:cNvSpPr txBox="1"/>
            <p:nvPr/>
          </p:nvSpPr>
          <p:spPr>
            <a:xfrm>
              <a:off x="0" y="55879"/>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t>METHODS</a:t>
              </a:r>
            </a:p>
          </p:txBody>
        </p:sp>
      </p:grpSp>
      <p:sp>
        <p:nvSpPr>
          <p:cNvPr id="126" name="Rectangle 11"/>
          <p:cNvSpPr txBox="1"/>
          <p:nvPr/>
        </p:nvSpPr>
        <p:spPr>
          <a:xfrm>
            <a:off x="11862563" y="3589823"/>
            <a:ext cx="8906516" cy="6883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4000">
                <a:solidFill>
                  <a:srgbClr val="FFFFFF"/>
                </a:solidFill>
                <a:latin typeface="Trebuchet MS"/>
                <a:ea typeface="Trebuchet MS"/>
                <a:cs typeface="Trebuchet MS"/>
                <a:sym typeface="Trebuchet MS"/>
              </a:defRPr>
            </a:lvl1pPr>
          </a:lstStyle>
          <a:p>
            <a:r>
              <a:rPr dirty="0"/>
              <a:t>Mira </a:t>
            </a:r>
            <a:r>
              <a:rPr dirty="0" err="1"/>
              <a:t>Chugh</a:t>
            </a:r>
            <a:r>
              <a:rPr dirty="0"/>
              <a:t> ’20 &amp; Nadani Dixon ‘20  </a:t>
            </a:r>
          </a:p>
        </p:txBody>
      </p:sp>
      <p:sp>
        <p:nvSpPr>
          <p:cNvPr id="127" name="TextBox 6"/>
          <p:cNvSpPr txBox="1"/>
          <p:nvPr/>
        </p:nvSpPr>
        <p:spPr>
          <a:xfrm>
            <a:off x="1196472" y="6826043"/>
            <a:ext cx="14830148" cy="4616648"/>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514350" indent="-514350" algn="just">
              <a:buSzPct val="100000"/>
              <a:buAutoNum type="arabicPeriod"/>
              <a:defRPr sz="2800"/>
            </a:pPr>
            <a:r>
              <a:rPr dirty="0"/>
              <a:t>Most data sets used to train facial verification and classification software are overwhelmingly made up of images of</a:t>
            </a:r>
            <a:r>
              <a:rPr b="1" dirty="0"/>
              <a:t> </a:t>
            </a:r>
            <a:r>
              <a:rPr dirty="0"/>
              <a:t>lighter-skinned individuals</a:t>
            </a:r>
            <a:r>
              <a:rPr lang="en-US" dirty="0"/>
              <a:t>.</a:t>
            </a:r>
            <a:endParaRPr dirty="0"/>
          </a:p>
          <a:p>
            <a:pPr marL="514350" indent="-514350" algn="just">
              <a:buSzPct val="100000"/>
              <a:buAutoNum type="arabicPeriod"/>
              <a:defRPr sz="2800"/>
            </a:pPr>
            <a:r>
              <a:rPr dirty="0"/>
              <a:t>As a result, these models have been proven to discriminate on classes like race and gender and have limited accuracy on classifying and recognizing images of darker-skinned subjects</a:t>
            </a:r>
            <a:r>
              <a:rPr lang="en-US" dirty="0"/>
              <a:t>.</a:t>
            </a:r>
            <a:r>
              <a:rPr dirty="0"/>
              <a:t> </a:t>
            </a:r>
          </a:p>
          <a:p>
            <a:pPr marL="514350" indent="-514350" algn="just">
              <a:buSzPct val="100000"/>
              <a:buAutoNum type="arabicPeriod"/>
              <a:defRPr sz="2800"/>
            </a:pPr>
            <a:r>
              <a:rPr dirty="0"/>
              <a:t>These technologies have become widely available and accessible to the general public. Despite the excitement surrounding facial recognition and the significant advancements made in the field as well as with this increased access and adoption, the lack of diversity of data sets used to train these models has become less of a question about inclusivity and more about the protection of lives. </a:t>
            </a:r>
            <a:endParaRPr lang="en-US" dirty="0"/>
          </a:p>
          <a:p>
            <a:pPr algn="just">
              <a:defRPr sz="1400"/>
            </a:pPr>
            <a:endParaRPr lang="en-US" dirty="0"/>
          </a:p>
          <a:p>
            <a:pPr algn="ctr">
              <a:defRPr sz="2800" i="1"/>
            </a:pPr>
            <a:r>
              <a:rPr lang="en-US" b="1" dirty="0"/>
              <a:t>Algorithmic bias in facial recognition is life or death.</a:t>
            </a:r>
          </a:p>
        </p:txBody>
      </p:sp>
      <p:sp>
        <p:nvSpPr>
          <p:cNvPr id="128" name="Rectangle 7"/>
          <p:cNvSpPr txBox="1"/>
          <p:nvPr/>
        </p:nvSpPr>
        <p:spPr>
          <a:xfrm>
            <a:off x="975308" y="12575380"/>
            <a:ext cx="14933516" cy="95410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just">
              <a:defRPr sz="2800"/>
            </a:lvl1pPr>
          </a:lstStyle>
          <a:p>
            <a:r>
              <a:rPr dirty="0"/>
              <a:t>In an attempt to identify limitations and improve facial recognition of marginalized identities, our research consisted of two parts:</a:t>
            </a:r>
          </a:p>
        </p:txBody>
      </p:sp>
      <p:sp>
        <p:nvSpPr>
          <p:cNvPr id="129" name="Rectangle 8"/>
          <p:cNvSpPr txBox="1"/>
          <p:nvPr/>
        </p:nvSpPr>
        <p:spPr>
          <a:xfrm>
            <a:off x="1345420" y="13577365"/>
            <a:ext cx="14563404" cy="353943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514350" indent="-514350" algn="just">
              <a:buSzPct val="100000"/>
              <a:buAutoNum type="arabicPeriod"/>
              <a:defRPr sz="2800"/>
            </a:pPr>
            <a:r>
              <a:rPr dirty="0"/>
              <a:t>Creating a diverse and unconstrained </a:t>
            </a:r>
            <a:r>
              <a:rPr lang="en-US" dirty="0"/>
              <a:t>(</a:t>
            </a:r>
            <a:r>
              <a:rPr dirty="0"/>
              <a:t>in relation to pose, illumination and expression</a:t>
            </a:r>
            <a:r>
              <a:rPr lang="en-US" dirty="0"/>
              <a:t>)</a:t>
            </a:r>
            <a:r>
              <a:rPr dirty="0"/>
              <a:t> dataset comprised of both synthesized and photographed images</a:t>
            </a:r>
          </a:p>
          <a:p>
            <a:pPr marL="514350" indent="-514350" algn="just">
              <a:buSzPct val="100000"/>
              <a:buAutoNum type="arabicPeriod"/>
              <a:defRPr sz="2800"/>
            </a:pPr>
            <a:r>
              <a:rPr dirty="0"/>
              <a:t>Identify limitations of existing tools in classifying gender by auditing a lightweight, open source gender classification algorithm. </a:t>
            </a:r>
          </a:p>
          <a:p>
            <a:pPr marL="742950" lvl="1" indent="-285750" algn="just">
              <a:buSzPct val="100000"/>
              <a:buFont typeface="Arial"/>
              <a:buChar char="•"/>
              <a:defRPr sz="2800"/>
            </a:pPr>
            <a:r>
              <a:rPr dirty="0"/>
              <a:t>Are these facial recognition algorithms really as accurate as the researchers who developed them say they are?</a:t>
            </a:r>
          </a:p>
          <a:p>
            <a:pPr marL="742950" lvl="1" indent="-285750" algn="just">
              <a:buSzPct val="100000"/>
              <a:buFont typeface="Arial"/>
              <a:buChar char="•"/>
              <a:defRPr sz="2800"/>
            </a:pPr>
            <a:r>
              <a:rPr dirty="0"/>
              <a:t>Can these algorithms consistently maintain its performance and accurately classify the genders of individuals across racial groups?</a:t>
            </a:r>
          </a:p>
        </p:txBody>
      </p:sp>
      <p:sp>
        <p:nvSpPr>
          <p:cNvPr id="130" name="TextBox 67"/>
          <p:cNvSpPr txBox="1"/>
          <p:nvPr/>
        </p:nvSpPr>
        <p:spPr>
          <a:xfrm>
            <a:off x="1021972" y="22306029"/>
            <a:ext cx="1990134"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Trebuchet MS"/>
                <a:ea typeface="Trebuchet MS"/>
                <a:cs typeface="Trebuchet MS"/>
                <a:sym typeface="Trebuchet MS"/>
              </a:defRPr>
            </a:lvl1pPr>
          </a:lstStyle>
          <a:p>
            <a:r>
              <a:t>FairFace</a:t>
            </a:r>
            <a:r>
              <a:rPr dirty="0"/>
              <a:t> Dataset </a:t>
            </a:r>
          </a:p>
        </p:txBody>
      </p:sp>
      <p:sp>
        <p:nvSpPr>
          <p:cNvPr id="131" name="Oval 68"/>
          <p:cNvSpPr/>
          <p:nvPr/>
        </p:nvSpPr>
        <p:spPr>
          <a:xfrm>
            <a:off x="966151" y="20221646"/>
            <a:ext cx="2071503" cy="2037784"/>
          </a:xfrm>
          <a:prstGeom prst="ellipse">
            <a:avLst/>
          </a:prstGeom>
          <a:solidFill>
            <a:srgbClr val="7BAFDE"/>
          </a:solidFill>
          <a:ln w="12700">
            <a:miter lim="400000"/>
          </a:ln>
        </p:spPr>
        <p:txBody>
          <a:bodyPr lIns="45719" rIns="45719" anchor="ctr"/>
          <a:lstStyle/>
          <a:p>
            <a:pPr algn="ctr">
              <a:defRPr>
                <a:solidFill>
                  <a:srgbClr val="FFFFFF"/>
                </a:solidFill>
              </a:defRPr>
            </a:pPr>
            <a:endParaRPr/>
          </a:p>
        </p:txBody>
      </p:sp>
      <p:pic>
        <p:nvPicPr>
          <p:cNvPr id="132" name="Picture 69" descr="Picture 69"/>
          <p:cNvPicPr>
            <a:picLocks noChangeAspect="1"/>
          </p:cNvPicPr>
          <p:nvPr/>
        </p:nvPicPr>
        <p:blipFill>
          <a:blip r:embed="rId3"/>
          <a:stretch>
            <a:fillRect/>
          </a:stretch>
        </p:blipFill>
        <p:spPr>
          <a:xfrm>
            <a:off x="1168054" y="20417055"/>
            <a:ext cx="1623147" cy="1623147"/>
          </a:xfrm>
          <a:prstGeom prst="rect">
            <a:avLst/>
          </a:prstGeom>
          <a:ln w="12700">
            <a:miter lim="400000"/>
          </a:ln>
        </p:spPr>
      </p:pic>
      <p:sp>
        <p:nvSpPr>
          <p:cNvPr id="133" name="Rectangle 89"/>
          <p:cNvSpPr/>
          <p:nvPr/>
        </p:nvSpPr>
        <p:spPr>
          <a:xfrm rot="2685708">
            <a:off x="4719011" y="18719884"/>
            <a:ext cx="1728375" cy="1854532"/>
          </a:xfrm>
          <a:prstGeom prst="rect">
            <a:avLst/>
          </a:prstGeom>
          <a:solidFill>
            <a:srgbClr val="7BAFDE"/>
          </a:solidFill>
          <a:ln w="12700">
            <a:miter lim="400000"/>
          </a:ln>
        </p:spPr>
        <p:txBody>
          <a:bodyPr lIns="45719" rIns="45719" anchor="ctr"/>
          <a:lstStyle/>
          <a:p>
            <a:pPr algn="ctr">
              <a:defRPr>
                <a:solidFill>
                  <a:srgbClr val="FFFFFF"/>
                </a:solidFill>
              </a:defRPr>
            </a:pPr>
            <a:endParaRPr/>
          </a:p>
        </p:txBody>
      </p:sp>
      <p:sp>
        <p:nvSpPr>
          <p:cNvPr id="134" name="Straight Arrow Connector 92"/>
          <p:cNvSpPr/>
          <p:nvPr/>
        </p:nvSpPr>
        <p:spPr>
          <a:xfrm flipH="1">
            <a:off x="4463596" y="20520426"/>
            <a:ext cx="454060" cy="508901"/>
          </a:xfrm>
          <a:prstGeom prst="line">
            <a:avLst/>
          </a:prstGeom>
          <a:ln w="19050">
            <a:solidFill>
              <a:schemeClr val="accent3"/>
            </a:solidFill>
            <a:prstDash val="dash"/>
          </a:ln>
        </p:spPr>
        <p:txBody>
          <a:bodyPr lIns="45719" rIns="45719"/>
          <a:lstStyle/>
          <a:p>
            <a:endParaRPr/>
          </a:p>
        </p:txBody>
      </p:sp>
      <p:pic>
        <p:nvPicPr>
          <p:cNvPr id="135" name="Picture 94" descr="Picture 94"/>
          <p:cNvPicPr>
            <a:picLocks noChangeAspect="1"/>
          </p:cNvPicPr>
          <p:nvPr/>
        </p:nvPicPr>
        <p:blipFill>
          <a:blip r:embed="rId6"/>
          <a:stretch>
            <a:fillRect/>
          </a:stretch>
        </p:blipFill>
        <p:spPr>
          <a:xfrm>
            <a:off x="6350857" y="21031235"/>
            <a:ext cx="886118" cy="886118"/>
          </a:xfrm>
          <a:prstGeom prst="rect">
            <a:avLst/>
          </a:prstGeom>
          <a:ln w="12700">
            <a:miter lim="400000"/>
          </a:ln>
        </p:spPr>
      </p:pic>
      <p:pic>
        <p:nvPicPr>
          <p:cNvPr id="136" name="Picture 95" descr="Picture 95"/>
          <p:cNvPicPr>
            <a:picLocks noChangeAspect="1"/>
          </p:cNvPicPr>
          <p:nvPr/>
        </p:nvPicPr>
        <p:blipFill>
          <a:blip r:embed="rId7"/>
          <a:stretch>
            <a:fillRect/>
          </a:stretch>
        </p:blipFill>
        <p:spPr>
          <a:xfrm flipH="1">
            <a:off x="3944973" y="21077476"/>
            <a:ext cx="877222" cy="877222"/>
          </a:xfrm>
          <a:prstGeom prst="rect">
            <a:avLst/>
          </a:prstGeom>
          <a:ln w="12700">
            <a:miter lim="400000"/>
          </a:ln>
        </p:spPr>
      </p:pic>
      <p:sp>
        <p:nvSpPr>
          <p:cNvPr id="137" name="Arc 96"/>
          <p:cNvSpPr/>
          <p:nvPr/>
        </p:nvSpPr>
        <p:spPr>
          <a:xfrm rot="8168596">
            <a:off x="5013396" y="21421624"/>
            <a:ext cx="1085383" cy="116776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9050">
            <a:solidFill>
              <a:schemeClr val="accent3"/>
            </a:solidFill>
            <a:prstDash val="dash"/>
          </a:ln>
        </p:spPr>
        <p:txBody>
          <a:bodyPr lIns="45719" rIns="45719" anchor="ctr"/>
          <a:lstStyle/>
          <a:p>
            <a:pPr algn="ctr"/>
            <a:endParaRPr/>
          </a:p>
        </p:txBody>
      </p:sp>
      <p:sp>
        <p:nvSpPr>
          <p:cNvPr id="138" name="TextBox 97"/>
          <p:cNvSpPr txBox="1"/>
          <p:nvPr/>
        </p:nvSpPr>
        <p:spPr>
          <a:xfrm>
            <a:off x="3912650" y="22446724"/>
            <a:ext cx="3596598" cy="830997"/>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sz="1600" dirty="0"/>
              <a:t>Black, East Asian, Indian, Latino-Hispanic, Middle Eastern, South East Asian, White</a:t>
            </a:r>
          </a:p>
        </p:txBody>
      </p:sp>
      <p:sp>
        <p:nvSpPr>
          <p:cNvPr id="139" name="TextBox 98"/>
          <p:cNvSpPr txBox="1"/>
          <p:nvPr/>
        </p:nvSpPr>
        <p:spPr>
          <a:xfrm>
            <a:off x="4964743" y="20964421"/>
            <a:ext cx="1572947"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Trebuchet MS"/>
                <a:ea typeface="Trebuchet MS"/>
                <a:cs typeface="Trebuchet MS"/>
                <a:sym typeface="Trebuchet MS"/>
              </a:defRPr>
            </a:lvl1pPr>
          </a:lstStyle>
          <a:p>
            <a:r>
              <a:rPr dirty="0"/>
              <a:t>Split Data</a:t>
            </a:r>
          </a:p>
        </p:txBody>
      </p:sp>
      <p:sp>
        <p:nvSpPr>
          <p:cNvPr id="140" name="TextBox 99"/>
          <p:cNvSpPr txBox="1"/>
          <p:nvPr/>
        </p:nvSpPr>
        <p:spPr>
          <a:xfrm>
            <a:off x="4025588" y="22008212"/>
            <a:ext cx="768845"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Trebuchet MS"/>
                <a:ea typeface="Trebuchet MS"/>
                <a:cs typeface="Trebuchet MS"/>
                <a:sym typeface="Trebuchet MS"/>
              </a:defRPr>
            </a:lvl1pPr>
          </a:lstStyle>
          <a:p>
            <a:r>
              <a:rPr dirty="0"/>
              <a:t>Male</a:t>
            </a:r>
          </a:p>
        </p:txBody>
      </p:sp>
      <p:sp>
        <p:nvSpPr>
          <p:cNvPr id="141" name="TextBox 100"/>
          <p:cNvSpPr txBox="1"/>
          <p:nvPr/>
        </p:nvSpPr>
        <p:spPr>
          <a:xfrm>
            <a:off x="6397723" y="21965507"/>
            <a:ext cx="1065313"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Trebuchet MS"/>
                <a:ea typeface="Trebuchet MS"/>
                <a:cs typeface="Trebuchet MS"/>
                <a:sym typeface="Trebuchet MS"/>
              </a:defRPr>
            </a:lvl1pPr>
          </a:lstStyle>
          <a:p>
            <a:r>
              <a:rPr dirty="0"/>
              <a:t>Female</a:t>
            </a:r>
          </a:p>
        </p:txBody>
      </p:sp>
      <p:pic>
        <p:nvPicPr>
          <p:cNvPr id="142" name="Picture 103" descr="Picture 103"/>
          <p:cNvPicPr>
            <a:picLocks noChangeAspect="1"/>
          </p:cNvPicPr>
          <p:nvPr/>
        </p:nvPicPr>
        <p:blipFill>
          <a:blip r:embed="rId3"/>
          <a:stretch>
            <a:fillRect/>
          </a:stretch>
        </p:blipFill>
        <p:spPr>
          <a:xfrm>
            <a:off x="4767823" y="18888931"/>
            <a:ext cx="1595801" cy="1595801"/>
          </a:xfrm>
          <a:prstGeom prst="rect">
            <a:avLst/>
          </a:prstGeom>
          <a:ln w="12700">
            <a:miter lim="400000"/>
          </a:ln>
        </p:spPr>
      </p:pic>
      <p:sp>
        <p:nvSpPr>
          <p:cNvPr id="143" name="Rectangle 91"/>
          <p:cNvSpPr/>
          <p:nvPr/>
        </p:nvSpPr>
        <p:spPr>
          <a:xfrm>
            <a:off x="5507791" y="18696894"/>
            <a:ext cx="160941" cy="2081056"/>
          </a:xfrm>
          <a:prstGeom prst="rect">
            <a:avLst/>
          </a:prstGeom>
          <a:solidFill>
            <a:srgbClr val="7BAFDE"/>
          </a:solidFill>
          <a:ln w="12700">
            <a:miter lim="400000"/>
          </a:ln>
        </p:spPr>
        <p:txBody>
          <a:bodyPr lIns="45719" rIns="45719" anchor="ctr"/>
          <a:lstStyle/>
          <a:p>
            <a:pPr algn="ctr">
              <a:defRPr>
                <a:solidFill>
                  <a:srgbClr val="FFFFFF"/>
                </a:solidFill>
              </a:defRPr>
            </a:pPr>
            <a:endParaRPr/>
          </a:p>
        </p:txBody>
      </p:sp>
      <p:sp>
        <p:nvSpPr>
          <p:cNvPr id="144" name="Straight Arrow Connector 110"/>
          <p:cNvSpPr/>
          <p:nvPr/>
        </p:nvSpPr>
        <p:spPr>
          <a:xfrm>
            <a:off x="6156192" y="20506334"/>
            <a:ext cx="463214" cy="557293"/>
          </a:xfrm>
          <a:prstGeom prst="line">
            <a:avLst/>
          </a:prstGeom>
          <a:ln w="19050">
            <a:solidFill>
              <a:schemeClr val="accent3"/>
            </a:solidFill>
            <a:prstDash val="dash"/>
          </a:ln>
        </p:spPr>
        <p:txBody>
          <a:bodyPr lIns="45719" rIns="45719"/>
          <a:lstStyle/>
          <a:p>
            <a:endParaRPr/>
          </a:p>
        </p:txBody>
      </p:sp>
      <p:pic>
        <p:nvPicPr>
          <p:cNvPr id="145" name="Picture 113" descr="Picture 113"/>
          <p:cNvPicPr>
            <a:picLocks noChangeAspect="1"/>
          </p:cNvPicPr>
          <p:nvPr/>
        </p:nvPicPr>
        <p:blipFill>
          <a:blip r:embed="rId8">
            <a:alphaModFix amt="50000"/>
          </a:blip>
          <a:stretch>
            <a:fillRect/>
          </a:stretch>
        </p:blipFill>
        <p:spPr>
          <a:xfrm>
            <a:off x="9152853" y="18844527"/>
            <a:ext cx="1305087" cy="1305087"/>
          </a:xfrm>
          <a:prstGeom prst="rect">
            <a:avLst/>
          </a:prstGeom>
          <a:ln w="12700">
            <a:miter lim="400000"/>
          </a:ln>
        </p:spPr>
      </p:pic>
      <p:sp>
        <p:nvSpPr>
          <p:cNvPr id="147" name="Straight Arrow Connector 117"/>
          <p:cNvSpPr/>
          <p:nvPr/>
        </p:nvSpPr>
        <p:spPr>
          <a:xfrm>
            <a:off x="1995210" y="19687882"/>
            <a:ext cx="2242688" cy="1"/>
          </a:xfrm>
          <a:prstGeom prst="line">
            <a:avLst/>
          </a:prstGeom>
          <a:ln w="38100">
            <a:solidFill>
              <a:schemeClr val="accent3"/>
            </a:solidFill>
            <a:miter/>
            <a:tailEnd type="triangle"/>
          </a:ln>
        </p:spPr>
        <p:txBody>
          <a:bodyPr lIns="45719" rIns="45719"/>
          <a:lstStyle/>
          <a:p>
            <a:endParaRPr/>
          </a:p>
        </p:txBody>
      </p:sp>
      <p:sp>
        <p:nvSpPr>
          <p:cNvPr id="148" name="Straight Arrow Connector 119"/>
          <p:cNvSpPr/>
          <p:nvPr/>
        </p:nvSpPr>
        <p:spPr>
          <a:xfrm flipV="1">
            <a:off x="7008822" y="19552115"/>
            <a:ext cx="2368845" cy="16500"/>
          </a:xfrm>
          <a:prstGeom prst="line">
            <a:avLst/>
          </a:prstGeom>
          <a:ln w="38100">
            <a:solidFill>
              <a:schemeClr val="accent3"/>
            </a:solidFill>
            <a:miter/>
            <a:tailEnd type="triangle"/>
          </a:ln>
        </p:spPr>
        <p:txBody>
          <a:bodyPr lIns="45719" rIns="45719"/>
          <a:lstStyle/>
          <a:p>
            <a:endParaRPr/>
          </a:p>
        </p:txBody>
      </p:sp>
      <p:sp>
        <p:nvSpPr>
          <p:cNvPr id="152" name="Straight Connector 130"/>
          <p:cNvSpPr/>
          <p:nvPr/>
        </p:nvSpPr>
        <p:spPr>
          <a:xfrm>
            <a:off x="10972200" y="19471020"/>
            <a:ext cx="7751" cy="4274789"/>
          </a:xfrm>
          <a:prstGeom prst="line">
            <a:avLst/>
          </a:prstGeom>
          <a:ln w="38100">
            <a:solidFill>
              <a:schemeClr val="accent3"/>
            </a:solidFill>
            <a:miter/>
          </a:ln>
        </p:spPr>
        <p:txBody>
          <a:bodyPr lIns="45719" rIns="45719"/>
          <a:lstStyle/>
          <a:p>
            <a:endParaRPr/>
          </a:p>
        </p:txBody>
      </p:sp>
      <p:sp>
        <p:nvSpPr>
          <p:cNvPr id="153" name="Straight Arrow Connector 135"/>
          <p:cNvSpPr/>
          <p:nvPr/>
        </p:nvSpPr>
        <p:spPr>
          <a:xfrm>
            <a:off x="10970978" y="21580564"/>
            <a:ext cx="2063276" cy="0"/>
          </a:xfrm>
          <a:prstGeom prst="line">
            <a:avLst/>
          </a:prstGeom>
          <a:ln w="38100">
            <a:solidFill>
              <a:schemeClr val="accent3"/>
            </a:solidFill>
            <a:miter/>
            <a:tailEnd type="triangle"/>
          </a:ln>
        </p:spPr>
        <p:txBody>
          <a:bodyPr lIns="45719" rIns="45719"/>
          <a:lstStyle/>
          <a:p>
            <a:endParaRPr/>
          </a:p>
        </p:txBody>
      </p:sp>
      <p:sp>
        <p:nvSpPr>
          <p:cNvPr id="155" name="TextBox 139"/>
          <p:cNvSpPr txBox="1"/>
          <p:nvPr/>
        </p:nvSpPr>
        <p:spPr>
          <a:xfrm>
            <a:off x="2242524" y="19231542"/>
            <a:ext cx="1990134"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800">
                <a:latin typeface="Trebuchet MS"/>
                <a:ea typeface="Trebuchet MS"/>
                <a:cs typeface="Trebuchet MS"/>
                <a:sym typeface="Trebuchet MS"/>
              </a:defRPr>
            </a:lvl1pPr>
          </a:lstStyle>
          <a:p>
            <a:r>
              <a:rPr dirty="0"/>
              <a:t>Data Processing</a:t>
            </a:r>
          </a:p>
        </p:txBody>
      </p:sp>
      <p:sp>
        <p:nvSpPr>
          <p:cNvPr id="156" name="TextBox 140"/>
          <p:cNvSpPr txBox="1"/>
          <p:nvPr/>
        </p:nvSpPr>
        <p:spPr>
          <a:xfrm>
            <a:off x="7101442" y="19133761"/>
            <a:ext cx="1990134"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dirty="0"/>
              <a:t>Image Generation</a:t>
            </a:r>
          </a:p>
        </p:txBody>
      </p:sp>
      <p:sp>
        <p:nvSpPr>
          <p:cNvPr id="157" name="TextBox 143"/>
          <p:cNvSpPr txBox="1"/>
          <p:nvPr/>
        </p:nvSpPr>
        <p:spPr>
          <a:xfrm>
            <a:off x="11103161" y="20601567"/>
            <a:ext cx="1990134" cy="8915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dirty="0"/>
              <a:t>Synthesized &amp; Photographed Images</a:t>
            </a:r>
          </a:p>
        </p:txBody>
      </p:sp>
      <p:sp>
        <p:nvSpPr>
          <p:cNvPr id="165" name="TextBox 151"/>
          <p:cNvSpPr txBox="1"/>
          <p:nvPr/>
        </p:nvSpPr>
        <p:spPr>
          <a:xfrm>
            <a:off x="17277559" y="8057928"/>
            <a:ext cx="2361241"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dirty="0"/>
              <a:t>Invisible Individuals Dataset</a:t>
            </a:r>
          </a:p>
        </p:txBody>
      </p:sp>
      <p:sp>
        <p:nvSpPr>
          <p:cNvPr id="166" name="TextBox 152"/>
          <p:cNvSpPr txBox="1"/>
          <p:nvPr/>
        </p:nvSpPr>
        <p:spPr>
          <a:xfrm>
            <a:off x="8830323" y="20118827"/>
            <a:ext cx="1990134"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dirty="0"/>
              <a:t>Synthesized Images</a:t>
            </a:r>
          </a:p>
        </p:txBody>
      </p:sp>
      <p:sp>
        <p:nvSpPr>
          <p:cNvPr id="167" name="Rectangle 153"/>
          <p:cNvSpPr txBox="1"/>
          <p:nvPr/>
        </p:nvSpPr>
        <p:spPr>
          <a:xfrm>
            <a:off x="1345420" y="24062876"/>
            <a:ext cx="7242293" cy="224676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800" b="1"/>
            </a:pPr>
            <a:r>
              <a:rPr dirty="0"/>
              <a:t>1. Cropped, Normalized, Split Dataset</a:t>
            </a:r>
          </a:p>
          <a:p>
            <a:pPr marL="914400" lvl="1" indent="-457200">
              <a:buSzPct val="100000"/>
              <a:buFont typeface="Arial" panose="020B0604020202020204" pitchFamily="34" charset="0"/>
              <a:buChar char="•"/>
              <a:defRPr sz="2800"/>
            </a:pPr>
            <a:r>
              <a:rPr dirty="0"/>
              <a:t>Cropped: removed pixels not in faces</a:t>
            </a:r>
          </a:p>
          <a:p>
            <a:pPr marL="914400" lvl="1" indent="-457200">
              <a:buSzPct val="100000"/>
              <a:buFont typeface="Arial" panose="020B0604020202020204" pitchFamily="34" charset="0"/>
              <a:buChar char="•"/>
              <a:defRPr sz="2800"/>
            </a:pPr>
            <a:r>
              <a:rPr dirty="0"/>
              <a:t>Normalized: scaled images to 28x28</a:t>
            </a:r>
          </a:p>
          <a:p>
            <a:pPr marL="914400" lvl="1" indent="-457200">
              <a:buSzPct val="100000"/>
              <a:buFont typeface="Arial" panose="020B0604020202020204" pitchFamily="34" charset="0"/>
              <a:buChar char="•"/>
              <a:defRPr sz="2800"/>
            </a:pPr>
            <a:r>
              <a:rPr dirty="0"/>
              <a:t>Split </a:t>
            </a:r>
            <a:r>
              <a:rPr dirty="0" err="1"/>
              <a:t>FairFace</a:t>
            </a:r>
            <a:r>
              <a:rPr dirty="0"/>
              <a:t> into race and gender subgroups</a:t>
            </a:r>
          </a:p>
        </p:txBody>
      </p:sp>
      <p:sp>
        <p:nvSpPr>
          <p:cNvPr id="168" name="Rectangle 154"/>
          <p:cNvSpPr txBox="1"/>
          <p:nvPr/>
        </p:nvSpPr>
        <p:spPr>
          <a:xfrm>
            <a:off x="9091576" y="24124581"/>
            <a:ext cx="6817248" cy="267765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a:defRPr sz="2800" b="1"/>
            </a:pPr>
            <a:r>
              <a:rPr dirty="0"/>
              <a:t>2. Synthesized Images with a General Adversarial Network (GAN)</a:t>
            </a:r>
          </a:p>
          <a:p>
            <a:pPr marL="914400" lvl="1" indent="-457200">
              <a:buSzPct val="100000"/>
              <a:buFont typeface="Arial" panose="020B0604020202020204" pitchFamily="34" charset="0"/>
              <a:buChar char="•"/>
              <a:defRPr sz="2800"/>
            </a:pPr>
            <a:r>
              <a:rPr dirty="0"/>
              <a:t>Deep neural net architecture</a:t>
            </a:r>
          </a:p>
          <a:p>
            <a:pPr marL="914400" lvl="1" indent="-457200">
              <a:buSzPct val="100000"/>
              <a:buFont typeface="Arial" panose="020B0604020202020204" pitchFamily="34" charset="0"/>
              <a:buChar char="•"/>
              <a:defRPr sz="2800"/>
            </a:pPr>
            <a:r>
              <a:rPr dirty="0"/>
              <a:t>Consists of 2 oppositional networks: generator and discriminator</a:t>
            </a:r>
          </a:p>
          <a:p>
            <a:pPr marL="914400" lvl="1" indent="-457200">
              <a:buSzPct val="100000"/>
              <a:buFont typeface="Arial" panose="020B0604020202020204" pitchFamily="34" charset="0"/>
              <a:buChar char="•"/>
              <a:defRPr sz="2800"/>
            </a:pPr>
            <a:r>
              <a:rPr dirty="0"/>
              <a:t>Learns to mimic the distribution of data</a:t>
            </a:r>
          </a:p>
        </p:txBody>
      </p:sp>
      <p:sp>
        <p:nvSpPr>
          <p:cNvPr id="169" name="Rectangle 155"/>
          <p:cNvSpPr txBox="1"/>
          <p:nvPr/>
        </p:nvSpPr>
        <p:spPr>
          <a:xfrm>
            <a:off x="1345420" y="26286596"/>
            <a:ext cx="5804622" cy="3970318"/>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800" b="1"/>
            </a:pPr>
            <a:r>
              <a:rPr dirty="0"/>
              <a:t>3. Tuned Hyperparameters:</a:t>
            </a:r>
          </a:p>
          <a:p>
            <a:pPr marL="914400" lvl="1" indent="-457200">
              <a:buSzPct val="100000"/>
              <a:buFont typeface="Arial" panose="020B0604020202020204" pitchFamily="34" charset="0"/>
              <a:buChar char="•"/>
              <a:defRPr sz="2800"/>
            </a:pPr>
            <a:r>
              <a:rPr dirty="0"/>
              <a:t>Alpha: started at .2, changed with learning rate of .001</a:t>
            </a:r>
          </a:p>
          <a:p>
            <a:pPr marL="914400" lvl="1" indent="-457200">
              <a:buSzPct val="100000"/>
              <a:buFont typeface="Arial" panose="020B0604020202020204" pitchFamily="34" charset="0"/>
              <a:buChar char="•"/>
              <a:defRPr sz="2800"/>
            </a:pPr>
            <a:r>
              <a:rPr dirty="0"/>
              <a:t>Beta 1: .5</a:t>
            </a:r>
          </a:p>
          <a:p>
            <a:pPr marL="914400" lvl="1" indent="-457200">
              <a:buSzPct val="100000"/>
              <a:buFont typeface="Arial" panose="020B0604020202020204" pitchFamily="34" charset="0"/>
              <a:buChar char="•"/>
              <a:defRPr sz="2800"/>
            </a:pPr>
            <a:r>
              <a:rPr dirty="0"/>
              <a:t>Batch Size: 64</a:t>
            </a:r>
          </a:p>
          <a:p>
            <a:pPr marL="914400" lvl="1" indent="-457200">
              <a:buSzPct val="100000"/>
              <a:buFont typeface="Arial" panose="020B0604020202020204" pitchFamily="34" charset="0"/>
              <a:buChar char="•"/>
              <a:defRPr sz="2800"/>
            </a:pPr>
            <a:r>
              <a:rPr dirty="0"/>
              <a:t>Epochs:30</a:t>
            </a:r>
          </a:p>
          <a:p>
            <a:pPr>
              <a:defRPr sz="2800"/>
            </a:pPr>
            <a:br>
              <a:rPr dirty="0"/>
            </a:br>
            <a:br>
              <a:rPr dirty="0"/>
            </a:br>
            <a:endParaRPr dirty="0"/>
          </a:p>
        </p:txBody>
      </p:sp>
      <p:sp>
        <p:nvSpPr>
          <p:cNvPr id="170" name="TextBox 159"/>
          <p:cNvSpPr txBox="1"/>
          <p:nvPr/>
        </p:nvSpPr>
        <p:spPr>
          <a:xfrm>
            <a:off x="8187590" y="27411387"/>
            <a:ext cx="3596598" cy="3581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i="1">
                <a:latin typeface="Trebuchet MS"/>
                <a:ea typeface="Trebuchet MS"/>
                <a:cs typeface="Trebuchet MS"/>
                <a:sym typeface="Trebuchet MS"/>
              </a:defRPr>
            </a:lvl1pPr>
          </a:lstStyle>
          <a:p>
            <a:r>
              <a:rPr dirty="0"/>
              <a:t>GAN Architecture</a:t>
            </a:r>
          </a:p>
        </p:txBody>
      </p:sp>
      <p:pic>
        <p:nvPicPr>
          <p:cNvPr id="171" name="Graphic 158" descr="Graphic 158"/>
          <p:cNvPicPr>
            <a:picLocks noChangeAspect="1"/>
          </p:cNvPicPr>
          <p:nvPr/>
        </p:nvPicPr>
        <p:blipFill>
          <a:blip r:embed="rId9"/>
          <a:stretch>
            <a:fillRect/>
          </a:stretch>
        </p:blipFill>
        <p:spPr>
          <a:xfrm>
            <a:off x="9143106" y="32705700"/>
            <a:ext cx="7172715" cy="4431144"/>
          </a:xfrm>
          <a:prstGeom prst="rect">
            <a:avLst/>
          </a:prstGeom>
          <a:ln w="12700">
            <a:miter lim="400000"/>
          </a:ln>
        </p:spPr>
      </p:pic>
      <p:pic>
        <p:nvPicPr>
          <p:cNvPr id="172" name="Graphic 161" descr="Graphic 161"/>
          <p:cNvPicPr>
            <a:picLocks noChangeAspect="1"/>
          </p:cNvPicPr>
          <p:nvPr/>
        </p:nvPicPr>
        <p:blipFill>
          <a:blip r:embed="rId10"/>
          <a:stretch>
            <a:fillRect/>
          </a:stretch>
        </p:blipFill>
        <p:spPr>
          <a:xfrm>
            <a:off x="1701184" y="32596653"/>
            <a:ext cx="7308376" cy="4514953"/>
          </a:xfrm>
          <a:prstGeom prst="rect">
            <a:avLst/>
          </a:prstGeom>
          <a:ln w="12700">
            <a:miter lim="400000"/>
          </a:ln>
        </p:spPr>
      </p:pic>
      <p:grpSp>
        <p:nvGrpSpPr>
          <p:cNvPr id="175" name="Rectangle 162"/>
          <p:cNvGrpSpPr/>
          <p:nvPr/>
        </p:nvGrpSpPr>
        <p:grpSpPr>
          <a:xfrm>
            <a:off x="9242570" y="32385877"/>
            <a:ext cx="5854858" cy="1191501"/>
            <a:chOff x="-52449" y="30435"/>
            <a:chExt cx="5854856" cy="1191500"/>
          </a:xfrm>
        </p:grpSpPr>
        <p:sp>
          <p:nvSpPr>
            <p:cNvPr id="173" name="Rectangle"/>
            <p:cNvSpPr/>
            <p:nvPr/>
          </p:nvSpPr>
          <p:spPr>
            <a:xfrm>
              <a:off x="0" y="30435"/>
              <a:ext cx="5802407" cy="1113632"/>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4" name="Generating Images of East Asian Females…"/>
            <p:cNvSpPr txBox="1"/>
            <p:nvPr/>
          </p:nvSpPr>
          <p:spPr>
            <a:xfrm>
              <a:off x="-52449" y="47433"/>
              <a:ext cx="5802407" cy="11745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noAutofit/>
            </a:bodyPr>
            <a:lstStyle/>
            <a:p>
              <a:pPr>
                <a:defRPr sz="2200"/>
              </a:pPr>
              <a:r>
                <a:rPr dirty="0"/>
                <a:t>Generating Images of East Asian Females</a:t>
              </a:r>
              <a:endParaRPr dirty="0">
                <a:solidFill>
                  <a:srgbClr val="FFFFFF"/>
                </a:solidFill>
              </a:endParaRPr>
            </a:p>
            <a:p>
              <a:pPr>
                <a:defRPr sz="2000"/>
              </a:pPr>
              <a:r>
                <a:rPr dirty="0"/>
                <a:t>Discriminator Loss &amp; Generating Loss</a:t>
              </a:r>
            </a:p>
          </p:txBody>
        </p:sp>
      </p:grpSp>
      <p:grpSp>
        <p:nvGrpSpPr>
          <p:cNvPr id="178" name="Rectangle 165"/>
          <p:cNvGrpSpPr/>
          <p:nvPr/>
        </p:nvGrpSpPr>
        <p:grpSpPr>
          <a:xfrm>
            <a:off x="1860647" y="32452242"/>
            <a:ext cx="5157393" cy="989837"/>
            <a:chOff x="0" y="0"/>
            <a:chExt cx="5157392" cy="989835"/>
          </a:xfrm>
        </p:grpSpPr>
        <p:sp>
          <p:nvSpPr>
            <p:cNvPr id="176" name="Rectangle"/>
            <p:cNvSpPr/>
            <p:nvPr/>
          </p:nvSpPr>
          <p:spPr>
            <a:xfrm>
              <a:off x="-1" y="0"/>
              <a:ext cx="5157394" cy="989836"/>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FFFFFF"/>
                  </a:solidFill>
                </a:defRPr>
              </a:pPr>
              <a:endParaRPr/>
            </a:p>
          </p:txBody>
        </p:sp>
        <p:sp>
          <p:nvSpPr>
            <p:cNvPr id="177" name="Generating Images of White Males…"/>
            <p:cNvSpPr txBox="1"/>
            <p:nvPr/>
          </p:nvSpPr>
          <p:spPr>
            <a:xfrm>
              <a:off x="-1" y="138048"/>
              <a:ext cx="5157394" cy="7137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p>
              <a:pPr>
                <a:defRPr sz="2200"/>
              </a:pPr>
              <a:r>
                <a:t>Generating Images of White Males</a:t>
              </a:r>
              <a:endParaRPr>
                <a:solidFill>
                  <a:srgbClr val="FFFFFF"/>
                </a:solidFill>
              </a:endParaRPr>
            </a:p>
            <a:p>
              <a:pPr>
                <a:defRPr sz="2000"/>
              </a:pPr>
              <a:r>
                <a:t>Discriminator Loss &amp; Generating Loss</a:t>
              </a:r>
            </a:p>
          </p:txBody>
        </p:sp>
      </p:grpSp>
      <p:sp>
        <p:nvSpPr>
          <p:cNvPr id="179" name="Rectangle 163"/>
          <p:cNvSpPr txBox="1"/>
          <p:nvPr/>
        </p:nvSpPr>
        <p:spPr>
          <a:xfrm>
            <a:off x="1630012" y="37120396"/>
            <a:ext cx="7176735" cy="1056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defRPr sz="1600"/>
            </a:lvl1pPr>
          </a:lstStyle>
          <a:p>
            <a:r>
              <a:rPr dirty="0"/>
              <a:t>White males subset of </a:t>
            </a:r>
            <a:r>
              <a:rPr dirty="0" err="1"/>
              <a:t>FairFace</a:t>
            </a:r>
            <a:r>
              <a:rPr dirty="0"/>
              <a:t> through GAN, with epochs set to 50. Both Generator and Discriminator Loss seem to stabilize after 30 epochs. Chosen because it was the highest possible number given time constraints (50 epochs took more than 12 hours) </a:t>
            </a:r>
          </a:p>
        </p:txBody>
      </p:sp>
      <p:pic>
        <p:nvPicPr>
          <p:cNvPr id="181" name="Picture 34" descr="Picture 34"/>
          <p:cNvPicPr>
            <a:picLocks noChangeAspect="1"/>
          </p:cNvPicPr>
          <p:nvPr/>
        </p:nvPicPr>
        <p:blipFill>
          <a:blip r:embed="rId11"/>
          <a:srcRect l="17063" t="11139" r="3272" b="9936"/>
          <a:stretch>
            <a:fillRect/>
          </a:stretch>
        </p:blipFill>
        <p:spPr>
          <a:xfrm>
            <a:off x="919430" y="39197138"/>
            <a:ext cx="1557838" cy="1648434"/>
          </a:xfrm>
          <a:prstGeom prst="rect">
            <a:avLst/>
          </a:prstGeom>
          <a:ln w="12700">
            <a:miter lim="400000"/>
          </a:ln>
        </p:spPr>
      </p:pic>
      <p:pic>
        <p:nvPicPr>
          <p:cNvPr id="182" name="Picture 36" descr="Picture 36"/>
          <p:cNvPicPr>
            <a:picLocks noChangeAspect="1"/>
          </p:cNvPicPr>
          <p:nvPr/>
        </p:nvPicPr>
        <p:blipFill>
          <a:blip r:embed="rId12"/>
          <a:srcRect l="17595" t="9143" r="9159" b="13644"/>
          <a:stretch>
            <a:fillRect/>
          </a:stretch>
        </p:blipFill>
        <p:spPr>
          <a:xfrm>
            <a:off x="2512893" y="39197138"/>
            <a:ext cx="1523360" cy="1648434"/>
          </a:xfrm>
          <a:prstGeom prst="rect">
            <a:avLst/>
          </a:prstGeom>
          <a:ln w="12700">
            <a:miter lim="400000"/>
          </a:ln>
        </p:spPr>
      </p:pic>
      <p:pic>
        <p:nvPicPr>
          <p:cNvPr id="183" name="Picture 38" descr="Picture 38"/>
          <p:cNvPicPr>
            <a:picLocks noChangeAspect="1"/>
          </p:cNvPicPr>
          <p:nvPr/>
        </p:nvPicPr>
        <p:blipFill>
          <a:blip r:embed="rId13"/>
          <a:srcRect l="13057" t="10807" r="10491" b="11479"/>
          <a:stretch>
            <a:fillRect/>
          </a:stretch>
        </p:blipFill>
        <p:spPr>
          <a:xfrm>
            <a:off x="4088261" y="39199929"/>
            <a:ext cx="1621631" cy="1664208"/>
          </a:xfrm>
          <a:prstGeom prst="rect">
            <a:avLst/>
          </a:prstGeom>
          <a:ln w="12700">
            <a:miter lim="400000"/>
          </a:ln>
        </p:spPr>
      </p:pic>
      <p:sp>
        <p:nvSpPr>
          <p:cNvPr id="184" name="Rectangle 168"/>
          <p:cNvSpPr/>
          <p:nvPr/>
        </p:nvSpPr>
        <p:spPr>
          <a:xfrm rot="10800000" flipH="1">
            <a:off x="9234742" y="33423014"/>
            <a:ext cx="3510596" cy="167727"/>
          </a:xfrm>
          <a:prstGeom prst="rect">
            <a:avLst/>
          </a:prstGeom>
          <a:solidFill>
            <a:srgbClr val="FFFFFF"/>
          </a:solidFill>
          <a:ln w="12700">
            <a:miter lim="400000"/>
          </a:ln>
        </p:spPr>
        <p:txBody>
          <a:bodyPr lIns="45719" rIns="45719" anchor="ctr"/>
          <a:lstStyle/>
          <a:p>
            <a:pPr algn="ctr">
              <a:defRPr>
                <a:solidFill>
                  <a:srgbClr val="FFFFFF"/>
                </a:solidFill>
              </a:defRPr>
            </a:pPr>
            <a:endParaRPr/>
          </a:p>
        </p:txBody>
      </p:sp>
      <p:pic>
        <p:nvPicPr>
          <p:cNvPr id="186" name="Picture 42" descr="Picture 42"/>
          <p:cNvPicPr>
            <a:picLocks noChangeAspect="1"/>
          </p:cNvPicPr>
          <p:nvPr/>
        </p:nvPicPr>
        <p:blipFill>
          <a:blip r:embed="rId14"/>
          <a:srcRect l="10917" t="9169" r="7430" b="14455"/>
          <a:stretch>
            <a:fillRect/>
          </a:stretch>
        </p:blipFill>
        <p:spPr>
          <a:xfrm>
            <a:off x="9146686" y="39194619"/>
            <a:ext cx="1655286" cy="1682496"/>
          </a:xfrm>
          <a:prstGeom prst="rect">
            <a:avLst/>
          </a:prstGeom>
          <a:ln w="12700">
            <a:miter lim="400000"/>
          </a:ln>
        </p:spPr>
      </p:pic>
      <p:pic>
        <p:nvPicPr>
          <p:cNvPr id="189" name="Picture 50" descr="Picture 50"/>
          <p:cNvPicPr>
            <a:picLocks/>
          </p:cNvPicPr>
          <p:nvPr/>
        </p:nvPicPr>
        <p:blipFill>
          <a:blip r:embed="rId15"/>
          <a:srcRect l="11296" t="6678" r="7282" b="14328"/>
          <a:stretch>
            <a:fillRect/>
          </a:stretch>
        </p:blipFill>
        <p:spPr>
          <a:xfrm>
            <a:off x="14309669" y="41077113"/>
            <a:ext cx="1700784" cy="1682496"/>
          </a:xfrm>
          <a:prstGeom prst="rect">
            <a:avLst/>
          </a:prstGeom>
          <a:ln w="12700">
            <a:miter lim="400000"/>
          </a:ln>
        </p:spPr>
      </p:pic>
      <p:sp>
        <p:nvSpPr>
          <p:cNvPr id="190" name="Rectangle 203"/>
          <p:cNvSpPr txBox="1"/>
          <p:nvPr/>
        </p:nvSpPr>
        <p:spPr>
          <a:xfrm>
            <a:off x="5097677" y="38319908"/>
            <a:ext cx="7381745" cy="8026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400"/>
            </a:pPr>
            <a:r>
              <a:rPr dirty="0"/>
              <a:t>Sample Sequence of Generated Images</a:t>
            </a:r>
          </a:p>
          <a:p>
            <a:pPr algn="ctr">
              <a:defRPr sz="2400" i="1"/>
            </a:pPr>
            <a:r>
              <a:rPr dirty="0"/>
              <a:t>(East Asian Females)</a:t>
            </a:r>
          </a:p>
        </p:txBody>
      </p:sp>
      <p:grpSp>
        <p:nvGrpSpPr>
          <p:cNvPr id="194" name="Rectangle 207"/>
          <p:cNvGrpSpPr/>
          <p:nvPr/>
        </p:nvGrpSpPr>
        <p:grpSpPr>
          <a:xfrm>
            <a:off x="17053655" y="30917138"/>
            <a:ext cx="15060170" cy="914401"/>
            <a:chOff x="0" y="0"/>
            <a:chExt cx="15060168" cy="914400"/>
          </a:xfrm>
        </p:grpSpPr>
        <p:sp>
          <p:nvSpPr>
            <p:cNvPr id="192" name="Rectangle"/>
            <p:cNvSpPr/>
            <p:nvPr/>
          </p:nvSpPr>
          <p:spPr>
            <a:xfrm>
              <a:off x="0" y="0"/>
              <a:ext cx="15060168"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3" name="MAJOR CONTRIBUTIONS"/>
            <p:cNvSpPr txBox="1"/>
            <p:nvPr/>
          </p:nvSpPr>
          <p:spPr>
            <a:xfrm>
              <a:off x="0" y="55880"/>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rPr dirty="0"/>
                <a:t>MAJOR CONTRIBUTIONS</a:t>
              </a:r>
            </a:p>
          </p:txBody>
        </p:sp>
      </p:grpSp>
      <p:grpSp>
        <p:nvGrpSpPr>
          <p:cNvPr id="197" name="Rectangle 208"/>
          <p:cNvGrpSpPr/>
          <p:nvPr/>
        </p:nvGrpSpPr>
        <p:grpSpPr>
          <a:xfrm>
            <a:off x="16926278" y="38039736"/>
            <a:ext cx="15060169" cy="914401"/>
            <a:chOff x="0" y="0"/>
            <a:chExt cx="15060167" cy="914400"/>
          </a:xfrm>
        </p:grpSpPr>
        <p:sp>
          <p:nvSpPr>
            <p:cNvPr id="195" name="Rectangle"/>
            <p:cNvSpPr/>
            <p:nvPr/>
          </p:nvSpPr>
          <p:spPr>
            <a:xfrm>
              <a:off x="0" y="0"/>
              <a:ext cx="15060168"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6" name="ALGORITHMS &amp; TECHNOLOGIES"/>
            <p:cNvSpPr txBox="1"/>
            <p:nvPr/>
          </p:nvSpPr>
          <p:spPr>
            <a:xfrm>
              <a:off x="0" y="55880"/>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rPr dirty="0"/>
                <a:t>ALGORITHMS &amp; TECHNOLOGIES</a:t>
              </a:r>
            </a:p>
          </p:txBody>
        </p:sp>
      </p:grpSp>
      <p:grpSp>
        <p:nvGrpSpPr>
          <p:cNvPr id="200" name="Rectangle 209"/>
          <p:cNvGrpSpPr/>
          <p:nvPr/>
        </p:nvGrpSpPr>
        <p:grpSpPr>
          <a:xfrm>
            <a:off x="17039601" y="34472984"/>
            <a:ext cx="15060169" cy="914401"/>
            <a:chOff x="0" y="0"/>
            <a:chExt cx="15060167" cy="914400"/>
          </a:xfrm>
        </p:grpSpPr>
        <p:sp>
          <p:nvSpPr>
            <p:cNvPr id="198" name="Rectangle"/>
            <p:cNvSpPr/>
            <p:nvPr/>
          </p:nvSpPr>
          <p:spPr>
            <a:xfrm>
              <a:off x="0" y="0"/>
              <a:ext cx="15060168"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199" name="FUTURE WORK"/>
            <p:cNvSpPr txBox="1"/>
            <p:nvPr/>
          </p:nvSpPr>
          <p:spPr>
            <a:xfrm>
              <a:off x="0" y="55880"/>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t>FUTURE WORK</a:t>
              </a:r>
            </a:p>
          </p:txBody>
        </p:sp>
      </p:grpSp>
      <p:grpSp>
        <p:nvGrpSpPr>
          <p:cNvPr id="203" name="Rectangle 210"/>
          <p:cNvGrpSpPr/>
          <p:nvPr/>
        </p:nvGrpSpPr>
        <p:grpSpPr>
          <a:xfrm>
            <a:off x="16941340" y="40901451"/>
            <a:ext cx="15060169" cy="914401"/>
            <a:chOff x="0" y="0"/>
            <a:chExt cx="15060167" cy="914400"/>
          </a:xfrm>
        </p:grpSpPr>
        <p:sp>
          <p:nvSpPr>
            <p:cNvPr id="201" name="Rectangle"/>
            <p:cNvSpPr/>
            <p:nvPr/>
          </p:nvSpPr>
          <p:spPr>
            <a:xfrm>
              <a:off x="0" y="0"/>
              <a:ext cx="15060168"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2" name="REFERENCES"/>
            <p:cNvSpPr txBox="1"/>
            <p:nvPr/>
          </p:nvSpPr>
          <p:spPr>
            <a:xfrm>
              <a:off x="0" y="55880"/>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t>REFERENCES</a:t>
              </a:r>
            </a:p>
          </p:txBody>
        </p:sp>
      </p:grpSp>
      <p:sp>
        <p:nvSpPr>
          <p:cNvPr id="204" name="Rectangle 171"/>
          <p:cNvSpPr txBox="1"/>
          <p:nvPr/>
        </p:nvSpPr>
        <p:spPr>
          <a:xfrm>
            <a:off x="17271663" y="31822708"/>
            <a:ext cx="14778149" cy="2677656"/>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p>
            <a:pPr marL="457200" indent="-457200" algn="just">
              <a:buSzPct val="100000"/>
              <a:buFont typeface="Arial" panose="020B0604020202020204" pitchFamily="34" charset="0"/>
              <a:buChar char="•"/>
              <a:defRPr sz="2800"/>
            </a:pPr>
            <a:r>
              <a:rPr dirty="0"/>
              <a:t>Created the first large balanced unconstrained dataset that has both generated and ‘in the wild’ photos</a:t>
            </a:r>
          </a:p>
          <a:p>
            <a:pPr marL="457200" indent="-457200" algn="just">
              <a:buSzPct val="100000"/>
              <a:buFont typeface="Arial" panose="020B0604020202020204" pitchFamily="34" charset="0"/>
              <a:buChar char="•"/>
              <a:defRPr sz="2800"/>
            </a:pPr>
            <a:r>
              <a:rPr dirty="0"/>
              <a:t>Diversity of images:</a:t>
            </a:r>
          </a:p>
          <a:p>
            <a:pPr marL="914400" lvl="1" indent="-457200" algn="just">
              <a:buSzPct val="100000"/>
              <a:buFont typeface="Arial" panose="020B0604020202020204" pitchFamily="34" charset="0"/>
              <a:buChar char="•"/>
              <a:defRPr sz="2800"/>
            </a:pPr>
            <a:r>
              <a:rPr dirty="0"/>
              <a:t>Includes Latino/Hispanic and Middle Eastern subjects</a:t>
            </a:r>
          </a:p>
          <a:p>
            <a:pPr marL="914400" lvl="1" indent="-457200" algn="just">
              <a:buSzPct val="100000"/>
              <a:buFont typeface="Arial" panose="020B0604020202020204" pitchFamily="34" charset="0"/>
              <a:buChar char="•"/>
              <a:defRPr sz="2800"/>
            </a:pPr>
            <a:r>
              <a:rPr dirty="0"/>
              <a:t>Differentiates between Asian and Southeast Asian</a:t>
            </a:r>
          </a:p>
          <a:p>
            <a:pPr marL="457200" indent="-457200" algn="just">
              <a:buSzPct val="100000"/>
              <a:buFont typeface="Arial" panose="020B0604020202020204" pitchFamily="34" charset="0"/>
              <a:buChar char="•"/>
              <a:defRPr sz="2800"/>
            </a:pPr>
            <a:r>
              <a:rPr dirty="0"/>
              <a:t>Testing models on our data </a:t>
            </a:r>
            <a:r>
              <a:rPr lang="en-US" dirty="0"/>
              <a:t>could </a:t>
            </a:r>
            <a:r>
              <a:rPr dirty="0"/>
              <a:t>expose gender and racial biases</a:t>
            </a:r>
          </a:p>
        </p:txBody>
      </p:sp>
      <p:sp>
        <p:nvSpPr>
          <p:cNvPr id="205" name="Rectangle 172"/>
          <p:cNvSpPr txBox="1"/>
          <p:nvPr/>
        </p:nvSpPr>
        <p:spPr>
          <a:xfrm>
            <a:off x="17271663" y="37554126"/>
            <a:ext cx="16459201" cy="523220"/>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marL="457200" indent="-457200">
              <a:spcBef>
                <a:spcPts val="1600"/>
              </a:spcBef>
              <a:buSzPct val="100000"/>
              <a:buFont typeface="Arial" panose="020B0604020202020204" pitchFamily="34" charset="0"/>
              <a:buChar char="•"/>
              <a:defRPr sz="2800"/>
            </a:pPr>
            <a:r>
              <a:rPr dirty="0"/>
              <a:t>Increase number of race categories to include other </a:t>
            </a:r>
            <a:r>
              <a:rPr lang="en-US" dirty="0"/>
              <a:t>race </a:t>
            </a:r>
            <a:r>
              <a:rPr dirty="0"/>
              <a:t>identities</a:t>
            </a:r>
          </a:p>
        </p:txBody>
      </p:sp>
      <p:pic>
        <p:nvPicPr>
          <p:cNvPr id="206" name="Picture 52" descr="Picture 52"/>
          <p:cNvPicPr>
            <a:picLocks noChangeAspect="1"/>
          </p:cNvPicPr>
          <p:nvPr/>
        </p:nvPicPr>
        <p:blipFill>
          <a:blip r:embed="rId16"/>
          <a:stretch>
            <a:fillRect/>
          </a:stretch>
        </p:blipFill>
        <p:spPr>
          <a:xfrm>
            <a:off x="24569686" y="12654074"/>
            <a:ext cx="7737444" cy="3881748"/>
          </a:xfrm>
          <a:prstGeom prst="rect">
            <a:avLst/>
          </a:prstGeom>
          <a:ln w="12700">
            <a:miter lim="400000"/>
          </a:ln>
        </p:spPr>
      </p:pic>
      <p:grpSp>
        <p:nvGrpSpPr>
          <p:cNvPr id="209" name="Rectangle 216"/>
          <p:cNvGrpSpPr/>
          <p:nvPr/>
        </p:nvGrpSpPr>
        <p:grpSpPr>
          <a:xfrm>
            <a:off x="16492321" y="11329495"/>
            <a:ext cx="15060168" cy="914401"/>
            <a:chOff x="0" y="0"/>
            <a:chExt cx="15060167" cy="914400"/>
          </a:xfrm>
        </p:grpSpPr>
        <p:sp>
          <p:nvSpPr>
            <p:cNvPr id="207" name="Rectangle"/>
            <p:cNvSpPr/>
            <p:nvPr/>
          </p:nvSpPr>
          <p:spPr>
            <a:xfrm>
              <a:off x="0" y="0"/>
              <a:ext cx="15060168" cy="914400"/>
            </a:xfrm>
            <a:prstGeom prst="rect">
              <a:avLst/>
            </a:prstGeom>
            <a:solidFill>
              <a:srgbClr val="002060"/>
            </a:solidFill>
            <a:ln w="12700" cap="flat">
              <a:solidFill>
                <a:srgbClr val="00205F"/>
              </a:solidFill>
              <a:prstDash val="solid"/>
              <a:miter lim="800000"/>
            </a:ln>
            <a:effectLst/>
          </p:spPr>
          <p:txBody>
            <a:bodyPr wrap="square" lIns="45719" tIns="45719" rIns="45719" bIns="45719" numCol="1" anchor="ctr">
              <a:noAutofit/>
            </a:bodyPr>
            <a:lstStyle/>
            <a:p>
              <a:pPr algn="ctr">
                <a:defRPr>
                  <a:solidFill>
                    <a:srgbClr val="FFFFFF"/>
                  </a:solidFill>
                </a:defRPr>
              </a:pPr>
              <a:endParaRPr/>
            </a:p>
          </p:txBody>
        </p:sp>
        <p:sp>
          <p:nvSpPr>
            <p:cNvPr id="208" name="RESULTS"/>
            <p:cNvSpPr txBox="1"/>
            <p:nvPr/>
          </p:nvSpPr>
          <p:spPr>
            <a:xfrm>
              <a:off x="0" y="55880"/>
              <a:ext cx="15060168" cy="8026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4800">
                  <a:solidFill>
                    <a:srgbClr val="FFFFFF"/>
                  </a:solidFill>
                  <a:latin typeface="Trebuchet MS"/>
                  <a:ea typeface="Trebuchet MS"/>
                  <a:cs typeface="Trebuchet MS"/>
                  <a:sym typeface="Trebuchet MS"/>
                </a:defRPr>
              </a:lvl1pPr>
            </a:lstStyle>
            <a:p>
              <a:r>
                <a:t>RESULTS</a:t>
              </a:r>
            </a:p>
          </p:txBody>
        </p:sp>
      </p:grpSp>
      <p:pic>
        <p:nvPicPr>
          <p:cNvPr id="210" name="Picture 56" descr="Picture 56"/>
          <p:cNvPicPr>
            <a:picLocks noChangeAspect="1"/>
          </p:cNvPicPr>
          <p:nvPr/>
        </p:nvPicPr>
        <p:blipFill>
          <a:blip r:embed="rId17"/>
          <a:stretch>
            <a:fillRect/>
          </a:stretch>
        </p:blipFill>
        <p:spPr>
          <a:xfrm>
            <a:off x="16459199" y="12663646"/>
            <a:ext cx="7204730" cy="3734390"/>
          </a:xfrm>
          <a:prstGeom prst="rect">
            <a:avLst/>
          </a:prstGeom>
          <a:ln w="12700">
            <a:miter lim="400000"/>
          </a:ln>
        </p:spPr>
      </p:pic>
      <p:sp>
        <p:nvSpPr>
          <p:cNvPr id="211" name="Rectangle 218"/>
          <p:cNvSpPr txBox="1"/>
          <p:nvPr/>
        </p:nvSpPr>
        <p:spPr>
          <a:xfrm>
            <a:off x="17562231" y="12295016"/>
            <a:ext cx="5064905"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just">
              <a:defRPr sz="2400"/>
            </a:lvl1pPr>
          </a:lstStyle>
          <a:p>
            <a:r>
              <a:rPr b="1" dirty="0"/>
              <a:t>Composition of </a:t>
            </a:r>
            <a:r>
              <a:rPr b="1" dirty="0" err="1"/>
              <a:t>FairFace</a:t>
            </a:r>
            <a:r>
              <a:rPr b="1" dirty="0"/>
              <a:t> Dataset</a:t>
            </a:r>
          </a:p>
        </p:txBody>
      </p:sp>
      <p:sp>
        <p:nvSpPr>
          <p:cNvPr id="212" name="Rectangle 219"/>
          <p:cNvSpPr txBox="1"/>
          <p:nvPr/>
        </p:nvSpPr>
        <p:spPr>
          <a:xfrm>
            <a:off x="25145730" y="12356617"/>
            <a:ext cx="6317498" cy="461665"/>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lvl1pPr>
          </a:lstStyle>
          <a:p>
            <a:r>
              <a:rPr b="1" dirty="0"/>
              <a:t>Composition of Invisible Individuals Dataset</a:t>
            </a:r>
          </a:p>
        </p:txBody>
      </p:sp>
      <p:sp>
        <p:nvSpPr>
          <p:cNvPr id="213" name="Right Arrow 173"/>
          <p:cNvSpPr/>
          <p:nvPr/>
        </p:nvSpPr>
        <p:spPr>
          <a:xfrm>
            <a:off x="23470887" y="14387998"/>
            <a:ext cx="1103034" cy="500845"/>
          </a:xfrm>
          <a:prstGeom prst="rightArrow">
            <a:avLst>
              <a:gd name="adj1" fmla="val 50000"/>
              <a:gd name="adj2" fmla="val 50000"/>
            </a:avLst>
          </a:prstGeom>
          <a:solidFill>
            <a:srgbClr val="5293CE"/>
          </a:solidFill>
          <a:ln w="12700">
            <a:miter lim="400000"/>
          </a:ln>
        </p:spPr>
        <p:txBody>
          <a:bodyPr lIns="45719" rIns="45719" anchor="ctr"/>
          <a:lstStyle/>
          <a:p>
            <a:pPr algn="ctr">
              <a:defRPr>
                <a:solidFill>
                  <a:srgbClr val="FFFFFF"/>
                </a:solidFill>
              </a:defRPr>
            </a:pPr>
            <a:endParaRPr dirty="0"/>
          </a:p>
        </p:txBody>
      </p:sp>
      <p:sp>
        <p:nvSpPr>
          <p:cNvPr id="214" name="Rectangle 221"/>
          <p:cNvSpPr txBox="1"/>
          <p:nvPr/>
        </p:nvSpPr>
        <p:spPr>
          <a:xfrm>
            <a:off x="19372689" y="16186147"/>
            <a:ext cx="1670781"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2000" i="1"/>
            </a:lvl1pPr>
          </a:lstStyle>
          <a:p>
            <a:r>
              <a:rPr dirty="0"/>
              <a:t>96853 images</a:t>
            </a:r>
          </a:p>
        </p:txBody>
      </p:sp>
      <p:sp>
        <p:nvSpPr>
          <p:cNvPr id="215" name="Rectangle 222"/>
          <p:cNvSpPr txBox="1"/>
          <p:nvPr/>
        </p:nvSpPr>
        <p:spPr>
          <a:xfrm>
            <a:off x="26405404" y="16272671"/>
            <a:ext cx="4308479" cy="400110"/>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just">
              <a:defRPr sz="1600" i="1"/>
            </a:lvl1pPr>
          </a:lstStyle>
          <a:p>
            <a:r>
              <a:rPr sz="2000" dirty="0"/>
              <a:t>139021 images</a:t>
            </a:r>
            <a:r>
              <a:rPr lang="en-US" sz="2000" dirty="0"/>
              <a:t> – 30.33 % Generated </a:t>
            </a:r>
            <a:endParaRPr sz="2000" dirty="0"/>
          </a:p>
        </p:txBody>
      </p:sp>
      <p:pic>
        <p:nvPicPr>
          <p:cNvPr id="216" name="Picture 58" descr="Picture 58"/>
          <p:cNvPicPr>
            <a:picLocks noChangeAspect="1"/>
          </p:cNvPicPr>
          <p:nvPr/>
        </p:nvPicPr>
        <p:blipFill>
          <a:blip r:embed="rId18"/>
          <a:stretch>
            <a:fillRect/>
          </a:stretch>
        </p:blipFill>
        <p:spPr>
          <a:xfrm>
            <a:off x="16981941" y="39102710"/>
            <a:ext cx="1023393" cy="1101448"/>
          </a:xfrm>
          <a:prstGeom prst="rect">
            <a:avLst/>
          </a:prstGeom>
          <a:ln w="12700">
            <a:miter lim="400000"/>
          </a:ln>
        </p:spPr>
      </p:pic>
      <p:pic>
        <p:nvPicPr>
          <p:cNvPr id="217" name="Picture 60" descr="Picture 60"/>
          <p:cNvPicPr>
            <a:picLocks noChangeAspect="1"/>
          </p:cNvPicPr>
          <p:nvPr/>
        </p:nvPicPr>
        <p:blipFill>
          <a:blip r:embed="rId19"/>
          <a:stretch>
            <a:fillRect/>
          </a:stretch>
        </p:blipFill>
        <p:spPr>
          <a:xfrm>
            <a:off x="18026433" y="39058142"/>
            <a:ext cx="1298540" cy="1298540"/>
          </a:xfrm>
          <a:prstGeom prst="rect">
            <a:avLst/>
          </a:prstGeom>
          <a:ln w="12700">
            <a:miter lim="400000"/>
          </a:ln>
        </p:spPr>
      </p:pic>
      <p:pic>
        <p:nvPicPr>
          <p:cNvPr id="218" name="Picture 62" descr="Picture 62"/>
          <p:cNvPicPr>
            <a:picLocks noChangeAspect="1"/>
          </p:cNvPicPr>
          <p:nvPr/>
        </p:nvPicPr>
        <p:blipFill>
          <a:blip r:embed="rId20"/>
          <a:stretch>
            <a:fillRect/>
          </a:stretch>
        </p:blipFill>
        <p:spPr>
          <a:xfrm>
            <a:off x="19362764" y="39138320"/>
            <a:ext cx="1082279" cy="1082279"/>
          </a:xfrm>
          <a:prstGeom prst="rect">
            <a:avLst/>
          </a:prstGeom>
          <a:ln w="12700">
            <a:miter lim="400000"/>
          </a:ln>
        </p:spPr>
      </p:pic>
      <p:sp>
        <p:nvSpPr>
          <p:cNvPr id="219" name="Rectangle 174"/>
          <p:cNvSpPr txBox="1"/>
          <p:nvPr/>
        </p:nvSpPr>
        <p:spPr>
          <a:xfrm>
            <a:off x="23470887" y="39035944"/>
            <a:ext cx="8562777" cy="267765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lgn="ctr">
              <a:defRPr sz="2800"/>
            </a:pPr>
            <a:r>
              <a:rPr dirty="0"/>
              <a:t>Deep Convolutional General Adversarial Network implemented with </a:t>
            </a:r>
            <a:r>
              <a:rPr dirty="0" err="1"/>
              <a:t>Tensorflow</a:t>
            </a:r>
            <a:endParaRPr sz="2800" dirty="0"/>
          </a:p>
          <a:p>
            <a:pPr algn="ctr">
              <a:defRPr sz="2800"/>
            </a:pPr>
            <a:br>
              <a:rPr dirty="0"/>
            </a:br>
            <a:br>
              <a:rPr dirty="0"/>
            </a:br>
            <a:br>
              <a:rPr dirty="0"/>
            </a:br>
            <a:endParaRPr dirty="0"/>
          </a:p>
        </p:txBody>
      </p:sp>
      <p:sp>
        <p:nvSpPr>
          <p:cNvPr id="220" name="Rectangle 175"/>
          <p:cNvSpPr txBox="1"/>
          <p:nvPr/>
        </p:nvSpPr>
        <p:spPr>
          <a:xfrm>
            <a:off x="23573929" y="39917725"/>
            <a:ext cx="8562144" cy="9042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800"/>
            </a:lvl1pPr>
          </a:lstStyle>
          <a:p>
            <a:r>
              <a:rPr dirty="0"/>
              <a:t>Convolutional Neural Net (Tuned for Age and Gender Classification) Implemented in </a:t>
            </a:r>
            <a:r>
              <a:rPr dirty="0" err="1"/>
              <a:t>Tensorflow</a:t>
            </a:r>
            <a:endParaRPr dirty="0"/>
          </a:p>
        </p:txBody>
      </p:sp>
      <p:pic>
        <p:nvPicPr>
          <p:cNvPr id="222" name="1000Grid.png" descr="1000Grid.png"/>
          <p:cNvPicPr>
            <a:picLocks/>
          </p:cNvPicPr>
          <p:nvPr/>
        </p:nvPicPr>
        <p:blipFill rotWithShape="1">
          <a:blip r:embed="rId21"/>
          <a:srcRect r="48613" b="53646"/>
          <a:stretch/>
        </p:blipFill>
        <p:spPr>
          <a:xfrm>
            <a:off x="23791436" y="16717511"/>
            <a:ext cx="7781544" cy="7013448"/>
          </a:xfrm>
          <a:prstGeom prst="rect">
            <a:avLst/>
          </a:prstGeom>
          <a:ln w="12700">
            <a:miter lim="400000"/>
          </a:ln>
        </p:spPr>
      </p:pic>
      <p:sp>
        <p:nvSpPr>
          <p:cNvPr id="223" name="Straight Connector 122">
            <a:extLst>
              <a:ext uri="{FF2B5EF4-FFF2-40B4-BE49-F238E27FC236}">
                <a16:creationId xmlns:a16="http://schemas.microsoft.com/office/drawing/2014/main" id="{731F4DFD-429C-2848-A2E0-A601E060E5A3}"/>
              </a:ext>
            </a:extLst>
          </p:cNvPr>
          <p:cNvSpPr/>
          <p:nvPr/>
        </p:nvSpPr>
        <p:spPr>
          <a:xfrm flipH="1">
            <a:off x="1995210" y="19687882"/>
            <a:ext cx="0" cy="454394"/>
          </a:xfrm>
          <a:prstGeom prst="line">
            <a:avLst/>
          </a:prstGeom>
          <a:ln w="38100">
            <a:solidFill>
              <a:schemeClr val="accent3"/>
            </a:solidFill>
            <a:miter/>
          </a:ln>
        </p:spPr>
        <p:txBody>
          <a:bodyPr lIns="45719" rIns="45719"/>
          <a:lstStyle/>
          <a:p>
            <a:endParaRPr/>
          </a:p>
        </p:txBody>
      </p:sp>
      <p:sp>
        <p:nvSpPr>
          <p:cNvPr id="2" name="TextBox 1">
            <a:extLst>
              <a:ext uri="{FF2B5EF4-FFF2-40B4-BE49-F238E27FC236}">
                <a16:creationId xmlns:a16="http://schemas.microsoft.com/office/drawing/2014/main" id="{3C916E68-A105-6F43-B3CB-2F0B8AE2DB5D}"/>
              </a:ext>
            </a:extLst>
          </p:cNvPr>
          <p:cNvSpPr txBox="1"/>
          <p:nvPr/>
        </p:nvSpPr>
        <p:spPr>
          <a:xfrm>
            <a:off x="9377666" y="37038555"/>
            <a:ext cx="6648953"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600" dirty="0">
                <a:latin typeface="Calibri" panose="020F0502020204030204" pitchFamily="34" charset="0"/>
                <a:cs typeface="Calibri" panose="020F0502020204030204" pitchFamily="34" charset="0"/>
              </a:rPr>
              <a:t>Reduced number of epochs given time constraints. Ran East Asian subset of </a:t>
            </a:r>
            <a:r>
              <a:rPr lang="en-US" sz="1600" dirty="0" err="1">
                <a:latin typeface="Calibri" panose="020F0502020204030204" pitchFamily="34" charset="0"/>
                <a:cs typeface="Calibri" panose="020F0502020204030204" pitchFamily="34" charset="0"/>
              </a:rPr>
              <a:t>FairFace</a:t>
            </a:r>
            <a:r>
              <a:rPr lang="en-US" sz="1600" dirty="0">
                <a:latin typeface="Calibri" panose="020F0502020204030204" pitchFamily="34" charset="0"/>
                <a:cs typeface="Calibri" panose="020F0502020204030204" pitchFamily="34" charset="0"/>
              </a:rPr>
              <a:t> through GAN. Generator and Discriminator Loss seemed to increase after 30 epochs.</a:t>
            </a:r>
          </a:p>
          <a:p>
            <a:pPr marL="0" marR="0" indent="0" algn="just" defTabSz="3686861" rtl="0" fontAlgn="auto" latinLnBrk="0" hangingPunct="0">
              <a:lnSpc>
                <a:spcPct val="100000"/>
              </a:lnSpc>
              <a:spcBef>
                <a:spcPts val="0"/>
              </a:spcBef>
              <a:spcAft>
                <a:spcPts val="0"/>
              </a:spcAft>
              <a:buClrTx/>
              <a:buSzTx/>
              <a:buFontTx/>
              <a:buNone/>
              <a:tabLst/>
            </a:pPr>
            <a:endParaRPr kumimoji="0" lang="en-US" sz="16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libri"/>
            </a:endParaRPr>
          </a:p>
        </p:txBody>
      </p:sp>
      <p:pic>
        <p:nvPicPr>
          <p:cNvPr id="1026" name="Picture 2">
            <a:extLst>
              <a:ext uri="{FF2B5EF4-FFF2-40B4-BE49-F238E27FC236}">
                <a16:creationId xmlns:a16="http://schemas.microsoft.com/office/drawing/2014/main" id="{83A34F43-E882-4D4B-89A4-76706EF6D58C}"/>
              </a:ext>
            </a:extLst>
          </p:cNvPr>
          <p:cNvPicPr>
            <a:picLocks noChangeArrowheads="1"/>
          </p:cNvPicPr>
          <p:nvPr/>
        </p:nvPicPr>
        <p:blipFill rotWithShape="1">
          <a:blip r:embed="rId22">
            <a:extLst>
              <a:ext uri="{28A0092B-C50C-407E-A947-70E740481C1C}">
                <a14:useLocalDpi xmlns:a14="http://schemas.microsoft.com/office/drawing/2010/main" val="0"/>
              </a:ext>
            </a:extLst>
          </a:blip>
          <a:srcRect l="12870" t="4664" r="4448" b="10586"/>
          <a:stretch/>
        </p:blipFill>
        <p:spPr bwMode="auto">
          <a:xfrm>
            <a:off x="5735335" y="39201756"/>
            <a:ext cx="1666839" cy="166420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B3F1477-6013-AD43-A009-C73CBF9FD9FA}"/>
              </a:ext>
            </a:extLst>
          </p:cNvPr>
          <p:cNvPicPr>
            <a:picLocks noChangeArrowheads="1"/>
          </p:cNvPicPr>
          <p:nvPr/>
        </p:nvPicPr>
        <p:blipFill rotWithShape="1">
          <a:blip r:embed="rId23">
            <a:extLst>
              <a:ext uri="{28A0092B-C50C-407E-A947-70E740481C1C}">
                <a14:useLocalDpi xmlns:a14="http://schemas.microsoft.com/office/drawing/2010/main" val="0"/>
              </a:ext>
            </a:extLst>
          </a:blip>
          <a:srcRect l="12425" t="6965" r="8968" b="10808"/>
          <a:stretch/>
        </p:blipFill>
        <p:spPr bwMode="auto">
          <a:xfrm>
            <a:off x="7410277" y="39194621"/>
            <a:ext cx="170078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5DD01CE-E700-5B44-95BF-7DA5DA4BDAF2}"/>
              </a:ext>
            </a:extLst>
          </p:cNvPr>
          <p:cNvPicPr>
            <a:picLocks noChangeArrowheads="1"/>
          </p:cNvPicPr>
          <p:nvPr/>
        </p:nvPicPr>
        <p:blipFill rotWithShape="1">
          <a:blip r:embed="rId24">
            <a:extLst>
              <a:ext uri="{28A0092B-C50C-407E-A947-70E740481C1C}">
                <a14:useLocalDpi xmlns:a14="http://schemas.microsoft.com/office/drawing/2010/main" val="0"/>
              </a:ext>
            </a:extLst>
          </a:blip>
          <a:srcRect l="11310" t="5733" r="7222" b="12503"/>
          <a:stretch/>
        </p:blipFill>
        <p:spPr bwMode="auto">
          <a:xfrm>
            <a:off x="10847071" y="39209634"/>
            <a:ext cx="1700784" cy="16792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171DB6B-1B92-1542-BD67-56D9349687EF}"/>
              </a:ext>
            </a:extLst>
          </p:cNvPr>
          <p:cNvPicPr>
            <a:picLocks noChangeArrowheads="1"/>
          </p:cNvPicPr>
          <p:nvPr/>
        </p:nvPicPr>
        <p:blipFill rotWithShape="1">
          <a:blip r:embed="rId25">
            <a:extLst>
              <a:ext uri="{28A0092B-C50C-407E-A947-70E740481C1C}">
                <a14:useLocalDpi xmlns:a14="http://schemas.microsoft.com/office/drawing/2010/main" val="0"/>
              </a:ext>
            </a:extLst>
          </a:blip>
          <a:srcRect l="11310" t="5733" r="7222" b="12290"/>
          <a:stretch/>
        </p:blipFill>
        <p:spPr bwMode="auto">
          <a:xfrm>
            <a:off x="12578370" y="39208784"/>
            <a:ext cx="170078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B1A654D-15DB-7947-999F-2AF1909E99DE}"/>
              </a:ext>
            </a:extLst>
          </p:cNvPr>
          <p:cNvPicPr>
            <a:picLocks noChangeArrowheads="1"/>
          </p:cNvPicPr>
          <p:nvPr/>
        </p:nvPicPr>
        <p:blipFill rotWithShape="1">
          <a:blip r:embed="rId26">
            <a:extLst>
              <a:ext uri="{28A0092B-C50C-407E-A947-70E740481C1C}">
                <a14:useLocalDpi xmlns:a14="http://schemas.microsoft.com/office/drawing/2010/main" val="0"/>
              </a:ext>
            </a:extLst>
          </a:blip>
          <a:srcRect l="12874" t="5733" r="7166" b="10258"/>
          <a:stretch/>
        </p:blipFill>
        <p:spPr bwMode="auto">
          <a:xfrm>
            <a:off x="14309669" y="39212652"/>
            <a:ext cx="170078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73AA3710-03A5-4F47-856C-714843AC8CC2}"/>
              </a:ext>
            </a:extLst>
          </p:cNvPr>
          <p:cNvPicPr>
            <a:picLocks noChangeArrowheads="1"/>
          </p:cNvPicPr>
          <p:nvPr/>
        </p:nvPicPr>
        <p:blipFill rotWithShape="1">
          <a:blip r:embed="rId27">
            <a:extLst>
              <a:ext uri="{28A0092B-C50C-407E-A947-70E740481C1C}">
                <a14:useLocalDpi xmlns:a14="http://schemas.microsoft.com/office/drawing/2010/main" val="0"/>
              </a:ext>
            </a:extLst>
          </a:blip>
          <a:srcRect l="11310" t="6530" r="7184" b="10687"/>
          <a:stretch/>
        </p:blipFill>
        <p:spPr bwMode="auto">
          <a:xfrm>
            <a:off x="919430" y="41040202"/>
            <a:ext cx="1554480" cy="1682496"/>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46" descr="Picture 46">
            <a:extLst>
              <a:ext uri="{FF2B5EF4-FFF2-40B4-BE49-F238E27FC236}">
                <a16:creationId xmlns:a16="http://schemas.microsoft.com/office/drawing/2014/main" id="{A775C3CB-73CA-9645-A46B-1F1B079254E1}"/>
              </a:ext>
            </a:extLst>
          </p:cNvPr>
          <p:cNvPicPr>
            <a:picLocks/>
          </p:cNvPicPr>
          <p:nvPr/>
        </p:nvPicPr>
        <p:blipFill>
          <a:blip r:embed="rId28"/>
          <a:srcRect l="11231" t="6824" r="6072" b="14084"/>
          <a:stretch>
            <a:fillRect/>
          </a:stretch>
        </p:blipFill>
        <p:spPr>
          <a:xfrm>
            <a:off x="2493359" y="41046962"/>
            <a:ext cx="1527048" cy="1682496"/>
          </a:xfrm>
          <a:prstGeom prst="rect">
            <a:avLst/>
          </a:prstGeom>
          <a:ln w="12700">
            <a:miter lim="400000"/>
          </a:ln>
        </p:spPr>
      </p:pic>
      <p:pic>
        <p:nvPicPr>
          <p:cNvPr id="1038" name="Picture 14">
            <a:extLst>
              <a:ext uri="{FF2B5EF4-FFF2-40B4-BE49-F238E27FC236}">
                <a16:creationId xmlns:a16="http://schemas.microsoft.com/office/drawing/2014/main" id="{4DC23ADC-5943-7942-9367-6185447784DC}"/>
              </a:ext>
            </a:extLst>
          </p:cNvPr>
          <p:cNvPicPr>
            <a:picLocks noChangeArrowheads="1"/>
          </p:cNvPicPr>
          <p:nvPr/>
        </p:nvPicPr>
        <p:blipFill rotWithShape="1">
          <a:blip r:embed="rId29">
            <a:extLst>
              <a:ext uri="{28A0092B-C50C-407E-A947-70E740481C1C}">
                <a14:useLocalDpi xmlns:a14="http://schemas.microsoft.com/office/drawing/2010/main" val="0"/>
              </a:ext>
            </a:extLst>
          </a:blip>
          <a:srcRect l="13175" t="6241" r="7184" b="10257"/>
          <a:stretch/>
        </p:blipFill>
        <p:spPr bwMode="auto">
          <a:xfrm>
            <a:off x="4037337" y="41040202"/>
            <a:ext cx="1618488"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F648C6A-310F-A648-9A11-5443C72B88F3}"/>
              </a:ext>
            </a:extLst>
          </p:cNvPr>
          <p:cNvPicPr>
            <a:picLocks noChangeArrowheads="1"/>
          </p:cNvPicPr>
          <p:nvPr/>
        </p:nvPicPr>
        <p:blipFill rotWithShape="1">
          <a:blip r:embed="rId30">
            <a:extLst>
              <a:ext uri="{28A0092B-C50C-407E-A947-70E740481C1C}">
                <a14:useLocalDpi xmlns:a14="http://schemas.microsoft.com/office/drawing/2010/main" val="0"/>
              </a:ext>
            </a:extLst>
          </a:blip>
          <a:srcRect l="11310" t="4974" r="7184" b="11361"/>
          <a:stretch/>
        </p:blipFill>
        <p:spPr bwMode="auto">
          <a:xfrm>
            <a:off x="5679482" y="41055307"/>
            <a:ext cx="1709929"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89921CCF-0FA6-B345-AD13-043533E67DB8}"/>
              </a:ext>
            </a:extLst>
          </p:cNvPr>
          <p:cNvPicPr>
            <a:picLocks noChangeArrowheads="1"/>
          </p:cNvPicPr>
          <p:nvPr/>
        </p:nvPicPr>
        <p:blipFill rotWithShape="1">
          <a:blip r:embed="rId31">
            <a:extLst>
              <a:ext uri="{28A0092B-C50C-407E-A947-70E740481C1C}">
                <a14:useLocalDpi xmlns:a14="http://schemas.microsoft.com/office/drawing/2010/main" val="0"/>
              </a:ext>
            </a:extLst>
          </a:blip>
          <a:srcRect l="11310" t="5273" r="7278" b="11061"/>
          <a:stretch/>
        </p:blipFill>
        <p:spPr bwMode="auto">
          <a:xfrm>
            <a:off x="7401852" y="41040202"/>
            <a:ext cx="170078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10C415EF-FFD3-C141-BA74-6E7CD13D0F60}"/>
              </a:ext>
            </a:extLst>
          </p:cNvPr>
          <p:cNvPicPr>
            <a:picLocks noChangeArrowheads="1"/>
          </p:cNvPicPr>
          <p:nvPr/>
        </p:nvPicPr>
        <p:blipFill rotWithShape="1">
          <a:blip r:embed="rId32">
            <a:extLst>
              <a:ext uri="{28A0092B-C50C-407E-A947-70E740481C1C}">
                <a14:useLocalDpi xmlns:a14="http://schemas.microsoft.com/office/drawing/2010/main" val="0"/>
              </a:ext>
            </a:extLst>
          </a:blip>
          <a:srcRect l="12184" t="4836" r="4065" b="10687"/>
          <a:stretch/>
        </p:blipFill>
        <p:spPr bwMode="auto">
          <a:xfrm>
            <a:off x="9130650" y="41046230"/>
            <a:ext cx="1700784"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11D5367F-5F28-8649-B47E-C6E4D09E1884}"/>
              </a:ext>
            </a:extLst>
          </p:cNvPr>
          <p:cNvPicPr>
            <a:picLocks noChangeArrowheads="1"/>
          </p:cNvPicPr>
          <p:nvPr/>
        </p:nvPicPr>
        <p:blipFill rotWithShape="1">
          <a:blip r:embed="rId33">
            <a:extLst>
              <a:ext uri="{28A0092B-C50C-407E-A947-70E740481C1C}">
                <a14:useLocalDpi xmlns:a14="http://schemas.microsoft.com/office/drawing/2010/main" val="0"/>
              </a:ext>
            </a:extLst>
          </a:blip>
          <a:srcRect l="11309" t="4354" r="7166" b="10258"/>
          <a:stretch/>
        </p:blipFill>
        <p:spPr bwMode="auto">
          <a:xfrm>
            <a:off x="10852393" y="41055307"/>
            <a:ext cx="1709928" cy="168249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80BA377-1C15-C94B-95D3-399EEA6BDEF9}"/>
              </a:ext>
            </a:extLst>
          </p:cNvPr>
          <p:cNvPicPr>
            <a:picLocks noChangeArrowheads="1"/>
          </p:cNvPicPr>
          <p:nvPr/>
        </p:nvPicPr>
        <p:blipFill rotWithShape="1">
          <a:blip r:embed="rId34">
            <a:extLst>
              <a:ext uri="{28A0092B-C50C-407E-A947-70E740481C1C}">
                <a14:useLocalDpi xmlns:a14="http://schemas.microsoft.com/office/drawing/2010/main" val="0"/>
              </a:ext>
            </a:extLst>
          </a:blip>
          <a:srcRect l="11310" t="5733" r="4065" b="10258"/>
          <a:stretch/>
        </p:blipFill>
        <p:spPr bwMode="auto">
          <a:xfrm>
            <a:off x="12581191" y="41051301"/>
            <a:ext cx="1709928" cy="1682496"/>
          </a:xfrm>
          <a:prstGeom prst="rect">
            <a:avLst/>
          </a:prstGeom>
          <a:noFill/>
          <a:extLst>
            <a:ext uri="{909E8E84-426E-40DD-AFC4-6F175D3DCCD1}">
              <a14:hiddenFill xmlns:a14="http://schemas.microsoft.com/office/drawing/2010/main">
                <a:solidFill>
                  <a:srgbClr val="FFFFFF"/>
                </a:solidFill>
              </a14:hiddenFill>
            </a:ext>
          </a:extLst>
        </p:spPr>
      </p:pic>
      <p:sp>
        <p:nvSpPr>
          <p:cNvPr id="244" name="TextBox 243">
            <a:extLst>
              <a:ext uri="{FF2B5EF4-FFF2-40B4-BE49-F238E27FC236}">
                <a16:creationId xmlns:a16="http://schemas.microsoft.com/office/drawing/2014/main" id="{DE5399DF-8CE8-2C49-9E4F-31E2F484D4F1}"/>
              </a:ext>
            </a:extLst>
          </p:cNvPr>
          <p:cNvSpPr txBox="1"/>
          <p:nvPr/>
        </p:nvSpPr>
        <p:spPr>
          <a:xfrm>
            <a:off x="6075248" y="42912464"/>
            <a:ext cx="998505"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libri"/>
              </a:rPr>
              <a:t>Epoch 2</a:t>
            </a:r>
          </a:p>
        </p:txBody>
      </p:sp>
      <p:sp>
        <p:nvSpPr>
          <p:cNvPr id="246" name="TextBox 245">
            <a:extLst>
              <a:ext uri="{FF2B5EF4-FFF2-40B4-BE49-F238E27FC236}">
                <a16:creationId xmlns:a16="http://schemas.microsoft.com/office/drawing/2014/main" id="{BF4721F0-4B9B-0A40-B0E7-A420AB64FBD3}"/>
              </a:ext>
            </a:extLst>
          </p:cNvPr>
          <p:cNvSpPr txBox="1"/>
          <p:nvPr/>
        </p:nvSpPr>
        <p:spPr>
          <a:xfrm>
            <a:off x="9452725" y="42885783"/>
            <a:ext cx="1056634"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kumimoji="0" lang="en-US" sz="2000" b="0" i="0" u="none" strike="noStrike" cap="none" spc="0" normalizeH="0" baseline="0" dirty="0">
                <a:ln>
                  <a:noFill/>
                </a:ln>
                <a:solidFill>
                  <a:srgbClr val="000000"/>
                </a:solidFill>
                <a:effectLst/>
                <a:uFillTx/>
                <a:latin typeface="Calibri" panose="020F0502020204030204" pitchFamily="34" charset="0"/>
                <a:cs typeface="Calibri" panose="020F0502020204030204" pitchFamily="34" charset="0"/>
                <a:sym typeface="Calibri"/>
              </a:rPr>
              <a:t>Epoch 50</a:t>
            </a:r>
          </a:p>
        </p:txBody>
      </p:sp>
      <p:pic>
        <p:nvPicPr>
          <p:cNvPr id="1050" name="Picture 26">
            <a:extLst>
              <a:ext uri="{FF2B5EF4-FFF2-40B4-BE49-F238E27FC236}">
                <a16:creationId xmlns:a16="http://schemas.microsoft.com/office/drawing/2014/main" id="{C55CAD28-BBF9-D045-8E98-ABD77C0F1952}"/>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t="18455" b="7560"/>
          <a:stretch/>
        </p:blipFill>
        <p:spPr bwMode="auto">
          <a:xfrm>
            <a:off x="19382753" y="9305139"/>
            <a:ext cx="7916425" cy="1949623"/>
          </a:xfrm>
          <a:prstGeom prst="rect">
            <a:avLst/>
          </a:prstGeom>
          <a:noFill/>
          <a:extLst>
            <a:ext uri="{909E8E84-426E-40DD-AFC4-6F175D3DCCD1}">
              <a14:hiddenFill xmlns:a14="http://schemas.microsoft.com/office/drawing/2010/main">
                <a:solidFill>
                  <a:srgbClr val="FFFFFF"/>
                </a:solidFill>
              </a14:hiddenFill>
            </a:ext>
          </a:extLst>
        </p:spPr>
      </p:pic>
      <p:sp>
        <p:nvSpPr>
          <p:cNvPr id="247" name="TextBox 159">
            <a:extLst>
              <a:ext uri="{FF2B5EF4-FFF2-40B4-BE49-F238E27FC236}">
                <a16:creationId xmlns:a16="http://schemas.microsoft.com/office/drawing/2014/main" id="{489A39B6-0201-404C-AA86-A51BEB6FCDBB}"/>
              </a:ext>
            </a:extLst>
          </p:cNvPr>
          <p:cNvSpPr txBox="1"/>
          <p:nvPr/>
        </p:nvSpPr>
        <p:spPr>
          <a:xfrm>
            <a:off x="22036672" y="9021295"/>
            <a:ext cx="3596598"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i="1">
                <a:latin typeface="Trebuchet MS"/>
                <a:ea typeface="Trebuchet MS"/>
                <a:cs typeface="Trebuchet MS"/>
                <a:sym typeface="Trebuchet MS"/>
              </a:defRPr>
            </a:lvl1pPr>
          </a:lstStyle>
          <a:p>
            <a:r>
              <a:rPr lang="en-US" dirty="0" err="1"/>
              <a:t>ConvNet</a:t>
            </a:r>
            <a:r>
              <a:rPr lang="en-US" dirty="0"/>
              <a:t> Architecture</a:t>
            </a:r>
            <a:endParaRPr dirty="0"/>
          </a:p>
        </p:txBody>
      </p:sp>
      <p:pic>
        <p:nvPicPr>
          <p:cNvPr id="7" name="Picture 6" descr="A close up of a logo&#10;&#10;Description automatically generated">
            <a:extLst>
              <a:ext uri="{FF2B5EF4-FFF2-40B4-BE49-F238E27FC236}">
                <a16:creationId xmlns:a16="http://schemas.microsoft.com/office/drawing/2014/main" id="{5F761C77-BE1E-A145-A882-693C357F3B0B}"/>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0532194" y="6018835"/>
            <a:ext cx="1619941" cy="1782186"/>
          </a:xfrm>
          <a:prstGeom prst="rect">
            <a:avLst/>
          </a:prstGeom>
        </p:spPr>
      </p:pic>
      <p:sp>
        <p:nvSpPr>
          <p:cNvPr id="249" name="Straight Arrow Connector 119">
            <a:extLst>
              <a:ext uri="{FF2B5EF4-FFF2-40B4-BE49-F238E27FC236}">
                <a16:creationId xmlns:a16="http://schemas.microsoft.com/office/drawing/2014/main" id="{36B4A48D-6EC6-0E4C-9E4F-11FAA9F43D8B}"/>
              </a:ext>
            </a:extLst>
          </p:cNvPr>
          <p:cNvSpPr/>
          <p:nvPr/>
        </p:nvSpPr>
        <p:spPr>
          <a:xfrm flipV="1">
            <a:off x="22218079" y="6300452"/>
            <a:ext cx="1123000" cy="413690"/>
          </a:xfrm>
          <a:prstGeom prst="line">
            <a:avLst/>
          </a:prstGeom>
          <a:ln w="38100">
            <a:solidFill>
              <a:schemeClr val="accent3"/>
            </a:solidFill>
            <a:miter/>
            <a:tailEnd type="triangle"/>
          </a:ln>
        </p:spPr>
        <p:txBody>
          <a:bodyPr lIns="45719" rIns="45719"/>
          <a:lstStyle/>
          <a:p>
            <a:endParaRPr/>
          </a:p>
        </p:txBody>
      </p:sp>
      <p:pic>
        <p:nvPicPr>
          <p:cNvPr id="260" name="Picture 69" descr="Picture 69">
            <a:extLst>
              <a:ext uri="{FF2B5EF4-FFF2-40B4-BE49-F238E27FC236}">
                <a16:creationId xmlns:a16="http://schemas.microsoft.com/office/drawing/2014/main" id="{0A9CF1D1-7F9A-C44B-A617-5FED601E10B3}"/>
              </a:ext>
            </a:extLst>
          </p:cNvPr>
          <p:cNvPicPr>
            <a:picLocks noChangeAspect="1"/>
          </p:cNvPicPr>
          <p:nvPr/>
        </p:nvPicPr>
        <p:blipFill rotWithShape="1">
          <a:blip r:embed="rId3"/>
          <a:srcRect r="49133" b="3928"/>
          <a:stretch/>
        </p:blipFill>
        <p:spPr>
          <a:xfrm>
            <a:off x="13507374" y="20689392"/>
            <a:ext cx="825641" cy="1529275"/>
          </a:xfrm>
          <a:prstGeom prst="rect">
            <a:avLst/>
          </a:prstGeom>
          <a:ln w="12700">
            <a:miter lim="400000"/>
          </a:ln>
        </p:spPr>
      </p:pic>
      <p:sp>
        <p:nvSpPr>
          <p:cNvPr id="263" name="TextBox 151">
            <a:extLst>
              <a:ext uri="{FF2B5EF4-FFF2-40B4-BE49-F238E27FC236}">
                <a16:creationId xmlns:a16="http://schemas.microsoft.com/office/drawing/2014/main" id="{D333FE3A-6D73-A041-8BDD-364F0B87ACC8}"/>
              </a:ext>
            </a:extLst>
          </p:cNvPr>
          <p:cNvSpPr txBox="1"/>
          <p:nvPr/>
        </p:nvSpPr>
        <p:spPr>
          <a:xfrm>
            <a:off x="13009103" y="22527106"/>
            <a:ext cx="2361241" cy="6248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dirty="0"/>
              <a:t>Invisible Individuals Dataset</a:t>
            </a:r>
          </a:p>
        </p:txBody>
      </p:sp>
      <p:sp>
        <p:nvSpPr>
          <p:cNvPr id="264" name="Oval 68">
            <a:extLst>
              <a:ext uri="{FF2B5EF4-FFF2-40B4-BE49-F238E27FC236}">
                <a16:creationId xmlns:a16="http://schemas.microsoft.com/office/drawing/2014/main" id="{56792F9D-0D67-914D-B462-64BDB2626509}"/>
              </a:ext>
            </a:extLst>
          </p:cNvPr>
          <p:cNvSpPr/>
          <p:nvPr/>
        </p:nvSpPr>
        <p:spPr>
          <a:xfrm>
            <a:off x="17371223" y="5925948"/>
            <a:ext cx="2071503" cy="2037784"/>
          </a:xfrm>
          <a:prstGeom prst="ellipse">
            <a:avLst/>
          </a:prstGeom>
          <a:solidFill>
            <a:srgbClr val="7BAFDE"/>
          </a:solidFill>
          <a:ln w="12700">
            <a:miter lim="400000"/>
          </a:ln>
        </p:spPr>
        <p:txBody>
          <a:bodyPr lIns="45719" rIns="45719" anchor="ctr"/>
          <a:lstStyle/>
          <a:p>
            <a:pPr algn="ctr">
              <a:defRPr>
                <a:solidFill>
                  <a:srgbClr val="FFFFFF"/>
                </a:solidFill>
              </a:defRPr>
            </a:pPr>
            <a:endParaRPr/>
          </a:p>
        </p:txBody>
      </p:sp>
      <p:pic>
        <p:nvPicPr>
          <p:cNvPr id="265" name="Picture 69" descr="Picture 69">
            <a:extLst>
              <a:ext uri="{FF2B5EF4-FFF2-40B4-BE49-F238E27FC236}">
                <a16:creationId xmlns:a16="http://schemas.microsoft.com/office/drawing/2014/main" id="{DCDE2132-7BCB-6B49-856A-371F9104CA0B}"/>
              </a:ext>
            </a:extLst>
          </p:cNvPr>
          <p:cNvPicPr>
            <a:picLocks noChangeAspect="1"/>
          </p:cNvPicPr>
          <p:nvPr/>
        </p:nvPicPr>
        <p:blipFill rotWithShape="1">
          <a:blip r:embed="rId3">
            <a:alphaModFix amt="50000"/>
          </a:blip>
          <a:srcRect l="42280" t="-3164" b="-1"/>
          <a:stretch/>
        </p:blipFill>
        <p:spPr>
          <a:xfrm>
            <a:off x="18314889" y="6109484"/>
            <a:ext cx="936882" cy="1656736"/>
          </a:xfrm>
          <a:prstGeom prst="rect">
            <a:avLst/>
          </a:prstGeom>
          <a:ln w="12700">
            <a:miter lim="400000"/>
          </a:ln>
        </p:spPr>
      </p:pic>
      <p:pic>
        <p:nvPicPr>
          <p:cNvPr id="266" name="Picture 69" descr="Picture 69">
            <a:extLst>
              <a:ext uri="{FF2B5EF4-FFF2-40B4-BE49-F238E27FC236}">
                <a16:creationId xmlns:a16="http://schemas.microsoft.com/office/drawing/2014/main" id="{153B4799-59F3-694E-B2D7-2DACE71717E7}"/>
              </a:ext>
            </a:extLst>
          </p:cNvPr>
          <p:cNvPicPr>
            <a:picLocks noChangeAspect="1"/>
          </p:cNvPicPr>
          <p:nvPr/>
        </p:nvPicPr>
        <p:blipFill rotWithShape="1">
          <a:blip r:embed="rId3"/>
          <a:srcRect r="49133" b="3928"/>
          <a:stretch/>
        </p:blipFill>
        <p:spPr>
          <a:xfrm>
            <a:off x="17632539" y="6160940"/>
            <a:ext cx="825641" cy="1529275"/>
          </a:xfrm>
          <a:prstGeom prst="rect">
            <a:avLst/>
          </a:prstGeom>
          <a:ln w="12700">
            <a:miter lim="400000"/>
          </a:ln>
        </p:spPr>
      </p:pic>
      <p:pic>
        <p:nvPicPr>
          <p:cNvPr id="267" name="Picture 95" descr="Picture 95">
            <a:extLst>
              <a:ext uri="{FF2B5EF4-FFF2-40B4-BE49-F238E27FC236}">
                <a16:creationId xmlns:a16="http://schemas.microsoft.com/office/drawing/2014/main" id="{109CD4CD-F317-BA44-B216-E69BF97FF216}"/>
              </a:ext>
            </a:extLst>
          </p:cNvPr>
          <p:cNvPicPr>
            <a:picLocks noChangeAspect="1"/>
          </p:cNvPicPr>
          <p:nvPr/>
        </p:nvPicPr>
        <p:blipFill>
          <a:blip r:embed="rId7"/>
          <a:stretch>
            <a:fillRect/>
          </a:stretch>
        </p:blipFill>
        <p:spPr>
          <a:xfrm flipH="1">
            <a:off x="23460904" y="5581280"/>
            <a:ext cx="1123000" cy="1123000"/>
          </a:xfrm>
          <a:prstGeom prst="rect">
            <a:avLst/>
          </a:prstGeom>
          <a:ln w="12700">
            <a:miter lim="400000"/>
          </a:ln>
        </p:spPr>
      </p:pic>
      <p:sp>
        <p:nvSpPr>
          <p:cNvPr id="268" name="Straight Arrow Connector 119">
            <a:extLst>
              <a:ext uri="{FF2B5EF4-FFF2-40B4-BE49-F238E27FC236}">
                <a16:creationId xmlns:a16="http://schemas.microsoft.com/office/drawing/2014/main" id="{98AFC055-CBA5-BF41-A119-0EDE830E15C6}"/>
              </a:ext>
            </a:extLst>
          </p:cNvPr>
          <p:cNvSpPr/>
          <p:nvPr/>
        </p:nvSpPr>
        <p:spPr>
          <a:xfrm rot="5400000" flipV="1">
            <a:off x="22592564" y="6756790"/>
            <a:ext cx="413694" cy="1123002"/>
          </a:xfrm>
          <a:prstGeom prst="line">
            <a:avLst/>
          </a:prstGeom>
          <a:ln w="38100">
            <a:solidFill>
              <a:schemeClr val="accent3"/>
            </a:solidFill>
            <a:miter/>
            <a:tailEnd type="triangle"/>
          </a:ln>
        </p:spPr>
        <p:txBody>
          <a:bodyPr lIns="45719" rIns="45719"/>
          <a:lstStyle/>
          <a:p>
            <a:endParaRPr/>
          </a:p>
        </p:txBody>
      </p:sp>
      <p:pic>
        <p:nvPicPr>
          <p:cNvPr id="269" name="Picture 94" descr="Picture 94">
            <a:extLst>
              <a:ext uri="{FF2B5EF4-FFF2-40B4-BE49-F238E27FC236}">
                <a16:creationId xmlns:a16="http://schemas.microsoft.com/office/drawing/2014/main" id="{E7DBEADC-4D3A-7E4F-812C-D718CA01C85C}"/>
              </a:ext>
            </a:extLst>
          </p:cNvPr>
          <p:cNvPicPr>
            <a:picLocks noChangeAspect="1"/>
          </p:cNvPicPr>
          <p:nvPr/>
        </p:nvPicPr>
        <p:blipFill>
          <a:blip r:embed="rId6"/>
          <a:stretch>
            <a:fillRect/>
          </a:stretch>
        </p:blipFill>
        <p:spPr>
          <a:xfrm>
            <a:off x="23446687" y="7146908"/>
            <a:ext cx="1122999" cy="1122999"/>
          </a:xfrm>
          <a:prstGeom prst="rect">
            <a:avLst/>
          </a:prstGeom>
          <a:ln w="12700">
            <a:miter lim="400000"/>
          </a:ln>
        </p:spPr>
      </p:pic>
      <p:sp>
        <p:nvSpPr>
          <p:cNvPr id="270" name="Arc 96">
            <a:extLst>
              <a:ext uri="{FF2B5EF4-FFF2-40B4-BE49-F238E27FC236}">
                <a16:creationId xmlns:a16="http://schemas.microsoft.com/office/drawing/2014/main" id="{7E9B5DD2-FB92-354D-960E-574ADAFEDB12}"/>
              </a:ext>
            </a:extLst>
          </p:cNvPr>
          <p:cNvSpPr/>
          <p:nvPr/>
        </p:nvSpPr>
        <p:spPr>
          <a:xfrm rot="2695631">
            <a:off x="24259867" y="6712471"/>
            <a:ext cx="815931" cy="8736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11929" y="0"/>
                  <a:pt x="21600" y="9671"/>
                  <a:pt x="21600" y="21600"/>
                </a:cubicBezTo>
              </a:path>
            </a:pathLst>
          </a:custGeom>
          <a:ln w="19050">
            <a:solidFill>
              <a:schemeClr val="accent3"/>
            </a:solidFill>
            <a:prstDash val="dash"/>
          </a:ln>
        </p:spPr>
        <p:txBody>
          <a:bodyPr lIns="45719" rIns="45719" anchor="ctr"/>
          <a:lstStyle/>
          <a:p>
            <a:pPr algn="ctr"/>
            <a:endParaRPr dirty="0"/>
          </a:p>
        </p:txBody>
      </p:sp>
      <p:sp>
        <p:nvSpPr>
          <p:cNvPr id="273" name="TextBox 151">
            <a:extLst>
              <a:ext uri="{FF2B5EF4-FFF2-40B4-BE49-F238E27FC236}">
                <a16:creationId xmlns:a16="http://schemas.microsoft.com/office/drawing/2014/main" id="{EFF399AB-A876-1141-8DE6-4C00CA51B0B0}"/>
              </a:ext>
            </a:extLst>
          </p:cNvPr>
          <p:cNvSpPr txBox="1"/>
          <p:nvPr/>
        </p:nvSpPr>
        <p:spPr>
          <a:xfrm>
            <a:off x="20161543" y="7862094"/>
            <a:ext cx="2361241" cy="64633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lang="en-US" dirty="0"/>
              <a:t>Pretrained Gender Classifier - </a:t>
            </a:r>
            <a:r>
              <a:rPr lang="en-US" dirty="0" err="1"/>
              <a:t>ConvNet</a:t>
            </a:r>
            <a:endParaRPr dirty="0"/>
          </a:p>
        </p:txBody>
      </p:sp>
      <p:sp>
        <p:nvSpPr>
          <p:cNvPr id="274" name="TextBox 151">
            <a:extLst>
              <a:ext uri="{FF2B5EF4-FFF2-40B4-BE49-F238E27FC236}">
                <a16:creationId xmlns:a16="http://schemas.microsoft.com/office/drawing/2014/main" id="{BE4793D2-54FF-2940-B1D3-87D2BFD541ED}"/>
              </a:ext>
            </a:extLst>
          </p:cNvPr>
          <p:cNvSpPr txBox="1"/>
          <p:nvPr/>
        </p:nvSpPr>
        <p:spPr>
          <a:xfrm>
            <a:off x="22872718" y="6723766"/>
            <a:ext cx="2361241" cy="33855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lang="en-US" sz="1600" dirty="0"/>
              <a:t>Male</a:t>
            </a:r>
            <a:endParaRPr sz="1600" dirty="0"/>
          </a:p>
        </p:txBody>
      </p:sp>
      <p:sp>
        <p:nvSpPr>
          <p:cNvPr id="275" name="TextBox 151">
            <a:extLst>
              <a:ext uri="{FF2B5EF4-FFF2-40B4-BE49-F238E27FC236}">
                <a16:creationId xmlns:a16="http://schemas.microsoft.com/office/drawing/2014/main" id="{6983130E-D2AD-2F4D-82E0-456B3EBA98CE}"/>
              </a:ext>
            </a:extLst>
          </p:cNvPr>
          <p:cNvSpPr txBox="1"/>
          <p:nvPr/>
        </p:nvSpPr>
        <p:spPr>
          <a:xfrm>
            <a:off x="22827565" y="8262566"/>
            <a:ext cx="2361241" cy="338554"/>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lang="en-US" sz="1600" dirty="0"/>
              <a:t>Female</a:t>
            </a:r>
            <a:endParaRPr sz="1600" dirty="0"/>
          </a:p>
        </p:txBody>
      </p:sp>
      <p:cxnSp>
        <p:nvCxnSpPr>
          <p:cNvPr id="16" name="Straight Arrow Connector 15">
            <a:extLst>
              <a:ext uri="{FF2B5EF4-FFF2-40B4-BE49-F238E27FC236}">
                <a16:creationId xmlns:a16="http://schemas.microsoft.com/office/drawing/2014/main" id="{11E2248C-6545-674F-BAA8-98FF8856F77F}"/>
              </a:ext>
            </a:extLst>
          </p:cNvPr>
          <p:cNvCxnSpPr/>
          <p:nvPr/>
        </p:nvCxnSpPr>
        <p:spPr>
          <a:xfrm>
            <a:off x="19587594" y="6944840"/>
            <a:ext cx="754010"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276" name="Straight Arrow Connector 275">
            <a:extLst>
              <a:ext uri="{FF2B5EF4-FFF2-40B4-BE49-F238E27FC236}">
                <a16:creationId xmlns:a16="http://schemas.microsoft.com/office/drawing/2014/main" id="{865576E9-FBFB-4D41-AA61-B7E4E1D13120}"/>
              </a:ext>
            </a:extLst>
          </p:cNvPr>
          <p:cNvCxnSpPr>
            <a:cxnSpLocks/>
          </p:cNvCxnSpPr>
          <p:nvPr/>
        </p:nvCxnSpPr>
        <p:spPr>
          <a:xfrm>
            <a:off x="25224202" y="6989231"/>
            <a:ext cx="1259154"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277" name="TextBox 151">
            <a:extLst>
              <a:ext uri="{FF2B5EF4-FFF2-40B4-BE49-F238E27FC236}">
                <a16:creationId xmlns:a16="http://schemas.microsoft.com/office/drawing/2014/main" id="{0DC4494C-AA27-0E4B-83D6-1C2A4D40091E}"/>
              </a:ext>
            </a:extLst>
          </p:cNvPr>
          <p:cNvSpPr txBox="1"/>
          <p:nvPr/>
        </p:nvSpPr>
        <p:spPr>
          <a:xfrm>
            <a:off x="22934273" y="8532459"/>
            <a:ext cx="236124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lang="en-US" dirty="0"/>
              <a:t>Gender Predictions</a:t>
            </a:r>
            <a:endParaRPr dirty="0"/>
          </a:p>
        </p:txBody>
      </p:sp>
      <p:pic>
        <p:nvPicPr>
          <p:cNvPr id="22" name="Picture 21" descr="A close up of a logo&#10;&#10;Description automatically generated">
            <a:extLst>
              <a:ext uri="{FF2B5EF4-FFF2-40B4-BE49-F238E27FC236}">
                <a16:creationId xmlns:a16="http://schemas.microsoft.com/office/drawing/2014/main" id="{0BED70C2-CC90-AB45-AD68-C4B775196F25}"/>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6892731" y="6259910"/>
            <a:ext cx="1415277" cy="1415277"/>
          </a:xfrm>
          <a:prstGeom prst="rect">
            <a:avLst/>
          </a:prstGeom>
        </p:spPr>
      </p:pic>
      <p:cxnSp>
        <p:nvCxnSpPr>
          <p:cNvPr id="24" name="Straight Connector 23">
            <a:extLst>
              <a:ext uri="{FF2B5EF4-FFF2-40B4-BE49-F238E27FC236}">
                <a16:creationId xmlns:a16="http://schemas.microsoft.com/office/drawing/2014/main" id="{31D3D354-FC82-0347-B810-0C51E07FB311}"/>
              </a:ext>
            </a:extLst>
          </p:cNvPr>
          <p:cNvCxnSpPr/>
          <p:nvPr/>
        </p:nvCxnSpPr>
        <p:spPr>
          <a:xfrm flipV="1">
            <a:off x="28729228" y="6480827"/>
            <a:ext cx="327344" cy="206845"/>
          </a:xfrm>
          <a:prstGeom prst="line">
            <a:avLst/>
          </a:prstGeom>
          <a:ln>
            <a:prstDash val="lgDash"/>
          </a:ln>
        </p:spPr>
        <p:style>
          <a:lnRef idx="1">
            <a:schemeClr val="accent3"/>
          </a:lnRef>
          <a:fillRef idx="0">
            <a:schemeClr val="accent3"/>
          </a:fillRef>
          <a:effectRef idx="0">
            <a:schemeClr val="accent3"/>
          </a:effectRef>
          <a:fontRef idx="minor">
            <a:schemeClr val="tx1"/>
          </a:fontRef>
        </p:style>
      </p:cxnSp>
      <p:cxnSp>
        <p:nvCxnSpPr>
          <p:cNvPr id="279" name="Straight Connector 278">
            <a:extLst>
              <a:ext uri="{FF2B5EF4-FFF2-40B4-BE49-F238E27FC236}">
                <a16:creationId xmlns:a16="http://schemas.microsoft.com/office/drawing/2014/main" id="{F90D51E9-ED40-7641-8859-1DB51ED42FB0}"/>
              </a:ext>
            </a:extLst>
          </p:cNvPr>
          <p:cNvCxnSpPr>
            <a:cxnSpLocks/>
          </p:cNvCxnSpPr>
          <p:nvPr/>
        </p:nvCxnSpPr>
        <p:spPr>
          <a:xfrm>
            <a:off x="28729228" y="7228938"/>
            <a:ext cx="334201" cy="219900"/>
          </a:xfrm>
          <a:prstGeom prst="line">
            <a:avLst/>
          </a:prstGeom>
          <a:ln>
            <a:prstDash val="lgDash"/>
          </a:ln>
        </p:spPr>
        <p:style>
          <a:lnRef idx="1">
            <a:schemeClr val="accent3"/>
          </a:lnRef>
          <a:fillRef idx="0">
            <a:schemeClr val="accent3"/>
          </a:fillRef>
          <a:effectRef idx="0">
            <a:schemeClr val="accent3"/>
          </a:effectRef>
          <a:fontRef idx="minor">
            <a:schemeClr val="tx1"/>
          </a:fontRef>
        </p:style>
      </p:cxnSp>
      <p:sp>
        <p:nvSpPr>
          <p:cNvPr id="280" name="TextBox 97">
            <a:extLst>
              <a:ext uri="{FF2B5EF4-FFF2-40B4-BE49-F238E27FC236}">
                <a16:creationId xmlns:a16="http://schemas.microsoft.com/office/drawing/2014/main" id="{F0C16638-5649-C14C-90BA-98AEF704FF06}"/>
              </a:ext>
            </a:extLst>
          </p:cNvPr>
          <p:cNvSpPr txBox="1"/>
          <p:nvPr/>
        </p:nvSpPr>
        <p:spPr>
          <a:xfrm>
            <a:off x="29091970" y="6102228"/>
            <a:ext cx="2027886" cy="830997"/>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1800">
                <a:latin typeface="Trebuchet MS"/>
                <a:ea typeface="Trebuchet MS"/>
                <a:cs typeface="Trebuchet MS"/>
                <a:sym typeface="Trebuchet MS"/>
              </a:defRPr>
            </a:lvl1pPr>
          </a:lstStyle>
          <a:p>
            <a:r>
              <a:rPr lang="en-US" sz="1600" b="1" dirty="0"/>
              <a:t>Positive Predictive Value (PPV) </a:t>
            </a:r>
            <a:r>
              <a:rPr lang="en-US" sz="1600" dirty="0"/>
              <a:t>= True Positive/All Positive </a:t>
            </a:r>
            <a:endParaRPr sz="1600" dirty="0"/>
          </a:p>
        </p:txBody>
      </p:sp>
      <p:sp>
        <p:nvSpPr>
          <p:cNvPr id="281" name="TextBox 97">
            <a:extLst>
              <a:ext uri="{FF2B5EF4-FFF2-40B4-BE49-F238E27FC236}">
                <a16:creationId xmlns:a16="http://schemas.microsoft.com/office/drawing/2014/main" id="{D5F084B2-B94A-BC4E-B545-49C2C78D1126}"/>
              </a:ext>
            </a:extLst>
          </p:cNvPr>
          <p:cNvSpPr txBox="1"/>
          <p:nvPr/>
        </p:nvSpPr>
        <p:spPr>
          <a:xfrm>
            <a:off x="29098827" y="7336633"/>
            <a:ext cx="2027886" cy="338554"/>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1800">
                <a:latin typeface="Trebuchet MS"/>
                <a:ea typeface="Trebuchet MS"/>
                <a:cs typeface="Trebuchet MS"/>
                <a:sym typeface="Trebuchet MS"/>
              </a:defRPr>
            </a:lvl1pPr>
          </a:lstStyle>
          <a:p>
            <a:r>
              <a:rPr lang="en-US" sz="1600" b="1" dirty="0"/>
              <a:t>Error Rate </a:t>
            </a:r>
            <a:r>
              <a:rPr lang="en-US" sz="1600" dirty="0"/>
              <a:t>+ 1 - PPV</a:t>
            </a:r>
            <a:endParaRPr sz="1600" dirty="0"/>
          </a:p>
        </p:txBody>
      </p:sp>
      <p:sp>
        <p:nvSpPr>
          <p:cNvPr id="282" name="TextBox 151">
            <a:extLst>
              <a:ext uri="{FF2B5EF4-FFF2-40B4-BE49-F238E27FC236}">
                <a16:creationId xmlns:a16="http://schemas.microsoft.com/office/drawing/2014/main" id="{86068167-7D51-5543-9A40-85C50E5560F4}"/>
              </a:ext>
            </a:extLst>
          </p:cNvPr>
          <p:cNvSpPr txBox="1"/>
          <p:nvPr/>
        </p:nvSpPr>
        <p:spPr>
          <a:xfrm>
            <a:off x="26535055" y="8050510"/>
            <a:ext cx="2361241" cy="369332"/>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1800">
                <a:latin typeface="Trebuchet MS"/>
                <a:ea typeface="Trebuchet MS"/>
                <a:cs typeface="Trebuchet MS"/>
                <a:sym typeface="Trebuchet MS"/>
              </a:defRPr>
            </a:lvl1pPr>
          </a:lstStyle>
          <a:p>
            <a:r>
              <a:rPr lang="en-US" dirty="0"/>
              <a:t>Evaluation</a:t>
            </a:r>
            <a:endParaRPr dirty="0"/>
          </a:p>
        </p:txBody>
      </p:sp>
      <p:sp>
        <p:nvSpPr>
          <p:cNvPr id="29" name="Rectangle 28">
            <a:extLst>
              <a:ext uri="{FF2B5EF4-FFF2-40B4-BE49-F238E27FC236}">
                <a16:creationId xmlns:a16="http://schemas.microsoft.com/office/drawing/2014/main" id="{70DAEBBA-8D86-B64C-9773-085888BF97F0}"/>
              </a:ext>
            </a:extLst>
          </p:cNvPr>
          <p:cNvSpPr/>
          <p:nvPr/>
        </p:nvSpPr>
        <p:spPr>
          <a:xfrm>
            <a:off x="27047573" y="9512575"/>
            <a:ext cx="2389933" cy="1077218"/>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lightweight, open source algorithm that learns from unconstrained images focused on overfitting</a:t>
            </a:r>
          </a:p>
        </p:txBody>
      </p:sp>
      <p:pic>
        <p:nvPicPr>
          <p:cNvPr id="283" name="allImagesGrid.png" descr="allImagesGrid.png">
            <a:extLst>
              <a:ext uri="{FF2B5EF4-FFF2-40B4-BE49-F238E27FC236}">
                <a16:creationId xmlns:a16="http://schemas.microsoft.com/office/drawing/2014/main" id="{AF167BB7-E861-DA43-8B36-A0BB2DAA7E0D}"/>
              </a:ext>
            </a:extLst>
          </p:cNvPr>
          <p:cNvPicPr>
            <a:picLocks noChangeAspect="1"/>
          </p:cNvPicPr>
          <p:nvPr/>
        </p:nvPicPr>
        <p:blipFill>
          <a:blip r:embed="rId38"/>
          <a:srcRect/>
          <a:stretch>
            <a:fillRect/>
          </a:stretch>
        </p:blipFill>
        <p:spPr>
          <a:xfrm>
            <a:off x="16732205" y="16731721"/>
            <a:ext cx="6951750" cy="7016719"/>
          </a:xfrm>
          <a:prstGeom prst="rect">
            <a:avLst/>
          </a:prstGeom>
          <a:ln w="12700">
            <a:miter lim="400000"/>
          </a:ln>
        </p:spPr>
      </p:pic>
      <p:sp>
        <p:nvSpPr>
          <p:cNvPr id="284" name="Rectangle 222">
            <a:extLst>
              <a:ext uri="{FF2B5EF4-FFF2-40B4-BE49-F238E27FC236}">
                <a16:creationId xmlns:a16="http://schemas.microsoft.com/office/drawing/2014/main" id="{E38D15B8-869B-F64F-808D-853BE4E433A1}"/>
              </a:ext>
            </a:extLst>
          </p:cNvPr>
          <p:cNvSpPr txBox="1"/>
          <p:nvPr/>
        </p:nvSpPr>
        <p:spPr>
          <a:xfrm>
            <a:off x="18452782" y="23745810"/>
            <a:ext cx="3510596"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lvl1pPr>
          </a:lstStyle>
          <a:p>
            <a:r>
              <a:rPr sz="2000" b="1" dirty="0"/>
              <a:t>All 139021 </a:t>
            </a:r>
            <a:r>
              <a:rPr sz="2000" dirty="0"/>
              <a:t>Images in Invisible Individuals</a:t>
            </a:r>
          </a:p>
        </p:txBody>
      </p:sp>
      <p:sp>
        <p:nvSpPr>
          <p:cNvPr id="285" name="Rectangle 222">
            <a:extLst>
              <a:ext uri="{FF2B5EF4-FFF2-40B4-BE49-F238E27FC236}">
                <a16:creationId xmlns:a16="http://schemas.microsoft.com/office/drawing/2014/main" id="{9B76607B-12A4-704E-A8AD-689AFE45F700}"/>
              </a:ext>
            </a:extLst>
          </p:cNvPr>
          <p:cNvSpPr txBox="1"/>
          <p:nvPr/>
        </p:nvSpPr>
        <p:spPr>
          <a:xfrm>
            <a:off x="25926910" y="23747763"/>
            <a:ext cx="3510596" cy="707886"/>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lvl1pPr algn="ctr">
              <a:defRPr sz="2400"/>
            </a:lvl1pPr>
          </a:lstStyle>
          <a:p>
            <a:r>
              <a:rPr sz="2000" dirty="0"/>
              <a:t>Sample of</a:t>
            </a:r>
            <a:r>
              <a:rPr lang="en-US" sz="2000" dirty="0"/>
              <a:t> 250</a:t>
            </a:r>
            <a:r>
              <a:rPr sz="2000" dirty="0"/>
              <a:t> </a:t>
            </a:r>
            <a:r>
              <a:rPr lang="en-US" sz="2000" dirty="0"/>
              <a:t>Images </a:t>
            </a:r>
            <a:r>
              <a:rPr sz="2000" dirty="0"/>
              <a:t>from Invisible Individuals</a:t>
            </a:r>
            <a:r>
              <a:rPr lang="en-US" sz="2000" dirty="0"/>
              <a:t> Dataset</a:t>
            </a:r>
            <a:endParaRPr sz="2000" dirty="0"/>
          </a:p>
        </p:txBody>
      </p:sp>
      <p:pic>
        <p:nvPicPr>
          <p:cNvPr id="286" name="Screen Shot 2019-12-06 at 9.49.40 AM.png" descr="Screen Shot 2019-12-06 at 9.49.40 AM.png">
            <a:extLst>
              <a:ext uri="{FF2B5EF4-FFF2-40B4-BE49-F238E27FC236}">
                <a16:creationId xmlns:a16="http://schemas.microsoft.com/office/drawing/2014/main" id="{046E52AB-F549-0F46-8B5B-3445C230FB1D}"/>
              </a:ext>
            </a:extLst>
          </p:cNvPr>
          <p:cNvPicPr>
            <a:picLocks noChangeAspect="1"/>
          </p:cNvPicPr>
          <p:nvPr/>
        </p:nvPicPr>
        <p:blipFill>
          <a:blip r:embed="rId39"/>
          <a:srcRect/>
          <a:stretch>
            <a:fillRect/>
          </a:stretch>
        </p:blipFill>
        <p:spPr>
          <a:xfrm>
            <a:off x="16625224" y="25577228"/>
            <a:ext cx="4306674" cy="4390298"/>
          </a:xfrm>
          <a:prstGeom prst="rect">
            <a:avLst/>
          </a:prstGeom>
          <a:ln w="12700">
            <a:miter lim="400000"/>
          </a:ln>
        </p:spPr>
      </p:pic>
      <p:sp>
        <p:nvSpPr>
          <p:cNvPr id="287" name="Rectangle 218">
            <a:extLst>
              <a:ext uri="{FF2B5EF4-FFF2-40B4-BE49-F238E27FC236}">
                <a16:creationId xmlns:a16="http://schemas.microsoft.com/office/drawing/2014/main" id="{ACF8AA4B-C807-D74B-AFBD-120B0D2F9328}"/>
              </a:ext>
            </a:extLst>
          </p:cNvPr>
          <p:cNvSpPr txBox="1"/>
          <p:nvPr/>
        </p:nvSpPr>
        <p:spPr>
          <a:xfrm>
            <a:off x="16564406" y="24415298"/>
            <a:ext cx="4428310" cy="1200329"/>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lgn="ctr">
              <a:defRPr sz="2400"/>
            </a:lvl1pPr>
          </a:lstStyle>
          <a:p>
            <a:r>
              <a:rPr b="1" dirty="0"/>
              <a:t>Performance of </a:t>
            </a:r>
            <a:r>
              <a:rPr b="1" dirty="0" err="1"/>
              <a:t>ConvNet</a:t>
            </a:r>
            <a:r>
              <a:rPr b="1" dirty="0"/>
              <a:t> in Classifying Gender on</a:t>
            </a:r>
            <a:r>
              <a:rPr lang="en-US" b="1" dirty="0"/>
              <a:t> 13%</a:t>
            </a:r>
            <a:r>
              <a:rPr b="1" dirty="0"/>
              <a:t> Invisible Individuals</a:t>
            </a:r>
            <a:r>
              <a:rPr lang="en-US" b="1" dirty="0"/>
              <a:t> Data</a:t>
            </a:r>
            <a:endParaRPr b="1" dirty="0"/>
          </a:p>
        </p:txBody>
      </p:sp>
      <p:sp>
        <p:nvSpPr>
          <p:cNvPr id="30" name="Rectangle 29">
            <a:extLst>
              <a:ext uri="{FF2B5EF4-FFF2-40B4-BE49-F238E27FC236}">
                <a16:creationId xmlns:a16="http://schemas.microsoft.com/office/drawing/2014/main" id="{95A0982D-A5A1-154F-9E1E-E7BCFF9ECEBB}"/>
              </a:ext>
            </a:extLst>
          </p:cNvPr>
          <p:cNvSpPr/>
          <p:nvPr/>
        </p:nvSpPr>
        <p:spPr>
          <a:xfrm>
            <a:off x="17211104" y="35454135"/>
            <a:ext cx="16459200" cy="2246769"/>
          </a:xfrm>
          <a:prstGeom prst="rect">
            <a:avLst/>
          </a:prstGeom>
        </p:spPr>
        <p:txBody>
          <a:bodyPr>
            <a:spAutoFit/>
          </a:bodyPr>
          <a:lstStyle/>
          <a:p>
            <a:pPr marL="457200" indent="-457200">
              <a:buSzPct val="100000"/>
              <a:buFont typeface="Arial" panose="020B0604020202020204" pitchFamily="34" charset="0"/>
              <a:buChar char="•"/>
              <a:defRPr sz="2800"/>
            </a:pPr>
            <a:r>
              <a:rPr lang="en-US" dirty="0"/>
              <a:t>Regenerate images (especially for female black, male black, male middle eastern)</a:t>
            </a:r>
          </a:p>
          <a:p>
            <a:pPr marL="457200" indent="-457200">
              <a:buSzPct val="100000"/>
              <a:buFont typeface="Arial" panose="020B0604020202020204" pitchFamily="34" charset="0"/>
              <a:buChar char="•"/>
              <a:defRPr sz="2800"/>
            </a:pPr>
            <a:r>
              <a:rPr lang="en-US" dirty="0"/>
              <a:t>Generate better quality images</a:t>
            </a:r>
          </a:p>
          <a:p>
            <a:pPr marL="457200" indent="-457200">
              <a:buSzPct val="100000"/>
              <a:buFont typeface="Arial" panose="020B0604020202020204" pitchFamily="34" charset="0"/>
              <a:buChar char="•"/>
              <a:defRPr sz="2800"/>
            </a:pPr>
            <a:r>
              <a:rPr lang="en-US" dirty="0"/>
              <a:t>Audit/train/test more models using our dataset, compare performances</a:t>
            </a:r>
          </a:p>
          <a:p>
            <a:pPr marL="457200" indent="-457200">
              <a:buSzPct val="100000"/>
              <a:buFont typeface="Arial" panose="020B0604020202020204" pitchFamily="34" charset="0"/>
              <a:buChar char="•"/>
              <a:defRPr sz="2800"/>
            </a:pPr>
            <a:r>
              <a:rPr lang="en-US" dirty="0"/>
              <a:t>Train large facial recognition systems on Invisible Individuals Data</a:t>
            </a:r>
          </a:p>
          <a:p>
            <a:pPr marL="457200" indent="-457200">
              <a:buSzPct val="100000"/>
              <a:buFont typeface="Arial" panose="020B0604020202020204" pitchFamily="34" charset="0"/>
              <a:buChar char="•"/>
              <a:defRPr sz="2800"/>
            </a:pPr>
            <a:r>
              <a:rPr lang="en-US" dirty="0"/>
              <a:t>Differentiate between biological sex and gender presentation in images and classification</a:t>
            </a:r>
          </a:p>
        </p:txBody>
      </p:sp>
      <p:pic>
        <p:nvPicPr>
          <p:cNvPr id="32" name="Picture 31" descr="A screenshot of a cell phone&#10;&#10;Description automatically generated">
            <a:extLst>
              <a:ext uri="{FF2B5EF4-FFF2-40B4-BE49-F238E27FC236}">
                <a16:creationId xmlns:a16="http://schemas.microsoft.com/office/drawing/2014/main" id="{C6765099-0A51-3142-B129-2FD2E948FD84}"/>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21361102" y="25168394"/>
            <a:ext cx="10365503" cy="5016500"/>
          </a:xfrm>
          <a:prstGeom prst="rect">
            <a:avLst/>
          </a:prstGeom>
        </p:spPr>
      </p:pic>
      <p:cxnSp>
        <p:nvCxnSpPr>
          <p:cNvPr id="34" name="Straight Connector 33">
            <a:extLst>
              <a:ext uri="{FF2B5EF4-FFF2-40B4-BE49-F238E27FC236}">
                <a16:creationId xmlns:a16="http://schemas.microsoft.com/office/drawing/2014/main" id="{19817762-603A-A44F-892C-CCC7D2F4A37D}"/>
              </a:ext>
            </a:extLst>
          </p:cNvPr>
          <p:cNvCxnSpPr/>
          <p:nvPr/>
        </p:nvCxnSpPr>
        <p:spPr>
          <a:xfrm>
            <a:off x="10296144" y="19491902"/>
            <a:ext cx="693896"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6" name="Straight Connector 35">
            <a:extLst>
              <a:ext uri="{FF2B5EF4-FFF2-40B4-BE49-F238E27FC236}">
                <a16:creationId xmlns:a16="http://schemas.microsoft.com/office/drawing/2014/main" id="{2C434839-8A89-B748-BD3D-D00C9DE0069A}"/>
              </a:ext>
            </a:extLst>
          </p:cNvPr>
          <p:cNvCxnSpPr/>
          <p:nvPr/>
        </p:nvCxnSpPr>
        <p:spPr>
          <a:xfrm>
            <a:off x="1979627" y="23730959"/>
            <a:ext cx="9010652" cy="0"/>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9F2B4196-C8CD-1F4A-85A9-E08C920FDF8D}"/>
              </a:ext>
            </a:extLst>
          </p:cNvPr>
          <p:cNvCxnSpPr>
            <a:cxnSpLocks/>
          </p:cNvCxnSpPr>
          <p:nvPr/>
        </p:nvCxnSpPr>
        <p:spPr>
          <a:xfrm>
            <a:off x="2001902" y="22679021"/>
            <a:ext cx="0" cy="1066789"/>
          </a:xfrm>
          <a:prstGeom prst="line">
            <a:avLst/>
          </a:prstGeom>
          <a:ln w="38100"/>
        </p:spPr>
        <p:style>
          <a:lnRef idx="1">
            <a:schemeClr val="accent3"/>
          </a:lnRef>
          <a:fillRef idx="0">
            <a:schemeClr val="accent3"/>
          </a:fillRef>
          <a:effectRef idx="0">
            <a:schemeClr val="accent3"/>
          </a:effectRef>
          <a:fontRef idx="minor">
            <a:schemeClr val="tx1"/>
          </a:fontRef>
        </p:style>
      </p:cxnSp>
      <p:cxnSp>
        <p:nvCxnSpPr>
          <p:cNvPr id="40" name="Straight Arrow Connector 39">
            <a:extLst>
              <a:ext uri="{FF2B5EF4-FFF2-40B4-BE49-F238E27FC236}">
                <a16:creationId xmlns:a16="http://schemas.microsoft.com/office/drawing/2014/main" id="{C3421811-8C99-2C41-812F-36F06374AA4A}"/>
              </a:ext>
            </a:extLst>
          </p:cNvPr>
          <p:cNvCxnSpPr>
            <a:stCxn id="244" idx="3"/>
          </p:cNvCxnSpPr>
          <p:nvPr/>
        </p:nvCxnSpPr>
        <p:spPr>
          <a:xfrm flipV="1">
            <a:off x="7073753" y="43085837"/>
            <a:ext cx="2212408" cy="26681"/>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45" name="TextBox 44">
            <a:extLst>
              <a:ext uri="{FF2B5EF4-FFF2-40B4-BE49-F238E27FC236}">
                <a16:creationId xmlns:a16="http://schemas.microsoft.com/office/drawing/2014/main" id="{06D58E12-7279-FF47-9C81-95D5A187B71F}"/>
              </a:ext>
            </a:extLst>
          </p:cNvPr>
          <p:cNvSpPr txBox="1"/>
          <p:nvPr/>
        </p:nvSpPr>
        <p:spPr>
          <a:xfrm>
            <a:off x="16926278" y="41845821"/>
            <a:ext cx="15046598" cy="17081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700" dirty="0">
                <a:latin typeface="Calibri" panose="020F0502020204030204" pitchFamily="34" charset="0"/>
                <a:cs typeface="Calibri" panose="020F0502020204030204" pitchFamily="34" charset="0"/>
              </a:rPr>
              <a:t>Joy </a:t>
            </a:r>
            <a:r>
              <a:rPr lang="en-US" sz="1700" dirty="0" err="1">
                <a:latin typeface="Calibri" panose="020F0502020204030204" pitchFamily="34" charset="0"/>
                <a:cs typeface="Calibri" panose="020F0502020204030204" pitchFamily="34" charset="0"/>
              </a:rPr>
              <a:t>Buolamwini</a:t>
            </a:r>
            <a:r>
              <a:rPr lang="en-US" sz="1700" dirty="0">
                <a:latin typeface="Calibri" panose="020F0502020204030204" pitchFamily="34" charset="0"/>
                <a:cs typeface="Calibri" panose="020F0502020204030204" pitchFamily="34" charset="0"/>
              </a:rPr>
              <a:t> and </a:t>
            </a:r>
            <a:r>
              <a:rPr lang="en-US" sz="1700" dirty="0" err="1">
                <a:latin typeface="Calibri" panose="020F0502020204030204" pitchFamily="34" charset="0"/>
                <a:cs typeface="Calibri" panose="020F0502020204030204" pitchFamily="34" charset="0"/>
              </a:rPr>
              <a:t>Timnit</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Gebru</a:t>
            </a:r>
            <a:r>
              <a:rPr lang="en-US" sz="1700" dirty="0">
                <a:latin typeface="Calibri" panose="020F0502020204030204" pitchFamily="34" charset="0"/>
                <a:cs typeface="Calibri" panose="020F0502020204030204" pitchFamily="34" charset="0"/>
              </a:rPr>
              <a:t>. 2018. Gender shades: Intersectional accuracy disparities in commercial gender classification. </a:t>
            </a:r>
            <a:r>
              <a:rPr lang="en-US" sz="1700" dirty="0" err="1">
                <a:latin typeface="Calibri" panose="020F0502020204030204" pitchFamily="34" charset="0"/>
                <a:cs typeface="Calibri" panose="020F0502020204030204" pitchFamily="34" charset="0"/>
              </a:rPr>
              <a:t>InConference</a:t>
            </a:r>
            <a:r>
              <a:rPr lang="en-US" sz="1700" dirty="0">
                <a:latin typeface="Calibri" panose="020F0502020204030204" pitchFamily="34" charset="0"/>
                <a:cs typeface="Calibri" panose="020F0502020204030204" pitchFamily="34" charset="0"/>
              </a:rPr>
              <a:t> on fairness, accountability and transparency. 77–91</a:t>
            </a:r>
          </a:p>
          <a:p>
            <a:pPr algn="just"/>
            <a:r>
              <a:rPr lang="en-US" sz="1700" dirty="0">
                <a:latin typeface="Calibri" panose="020F0502020204030204" pitchFamily="34" charset="0"/>
                <a:cs typeface="Calibri" panose="020F0502020204030204" pitchFamily="34" charset="0"/>
              </a:rPr>
              <a:t>Kimmo </a:t>
            </a:r>
            <a:r>
              <a:rPr lang="en-US" sz="1700" dirty="0" err="1">
                <a:latin typeface="Calibri" panose="020F0502020204030204" pitchFamily="34" charset="0"/>
                <a:cs typeface="Calibri" panose="020F0502020204030204" pitchFamily="34" charset="0"/>
              </a:rPr>
              <a:t>Kärkkäinen</a:t>
            </a:r>
            <a:r>
              <a:rPr lang="en-US" sz="1700" dirty="0">
                <a:latin typeface="Calibri" panose="020F0502020204030204" pitchFamily="34" charset="0"/>
                <a:cs typeface="Calibri" panose="020F0502020204030204" pitchFamily="34" charset="0"/>
              </a:rPr>
              <a:t> and </a:t>
            </a:r>
            <a:r>
              <a:rPr lang="en-US" sz="1700" dirty="0" err="1">
                <a:latin typeface="Calibri" panose="020F0502020204030204" pitchFamily="34" charset="0"/>
                <a:cs typeface="Calibri" panose="020F0502020204030204" pitchFamily="34" charset="0"/>
              </a:rPr>
              <a:t>Jungseock</a:t>
            </a:r>
            <a:r>
              <a:rPr lang="en-US" sz="1700" dirty="0">
                <a:latin typeface="Calibri" panose="020F0502020204030204" pitchFamily="34" charset="0"/>
                <a:cs typeface="Calibri" panose="020F0502020204030204" pitchFamily="34" charset="0"/>
              </a:rPr>
              <a:t> </a:t>
            </a:r>
            <a:r>
              <a:rPr lang="en-US" sz="1700" dirty="0" err="1">
                <a:latin typeface="Calibri" panose="020F0502020204030204" pitchFamily="34" charset="0"/>
                <a:cs typeface="Calibri" panose="020F0502020204030204" pitchFamily="34" charset="0"/>
              </a:rPr>
              <a:t>Joo</a:t>
            </a:r>
            <a:r>
              <a:rPr lang="en-US" sz="1700" dirty="0">
                <a:latin typeface="Calibri" panose="020F0502020204030204" pitchFamily="34" charset="0"/>
                <a:cs typeface="Calibri" panose="020F0502020204030204" pitchFamily="34" charset="0"/>
              </a:rPr>
              <a:t>. 2019. </a:t>
            </a:r>
            <a:r>
              <a:rPr lang="en-US" sz="1700" dirty="0" err="1">
                <a:latin typeface="Calibri" panose="020F0502020204030204" pitchFamily="34" charset="0"/>
                <a:cs typeface="Calibri" panose="020F0502020204030204" pitchFamily="34" charset="0"/>
              </a:rPr>
              <a:t>FairFace</a:t>
            </a:r>
            <a:r>
              <a:rPr lang="en-US" sz="1700" dirty="0">
                <a:latin typeface="Calibri" panose="020F0502020204030204" pitchFamily="34" charset="0"/>
                <a:cs typeface="Calibri" panose="020F0502020204030204" pitchFamily="34" charset="0"/>
              </a:rPr>
              <a:t>: Face Attribute Dataset for Balanced Race, Gender, and Age. </a:t>
            </a:r>
            <a:r>
              <a:rPr lang="en-US" sz="1700" dirty="0" err="1">
                <a:latin typeface="Calibri" panose="020F0502020204030204" pitchFamily="34" charset="0"/>
                <a:cs typeface="Calibri" panose="020F0502020204030204" pitchFamily="34" charset="0"/>
              </a:rPr>
              <a:t>arXiv</a:t>
            </a:r>
            <a:r>
              <a:rPr lang="en-US" sz="1700" dirty="0">
                <a:latin typeface="Calibri" panose="020F0502020204030204" pitchFamily="34" charset="0"/>
                <a:cs typeface="Calibri" panose="020F0502020204030204" pitchFamily="34" charset="0"/>
              </a:rPr>
              <a:t> preprint arXiv:1908.04913 (2019).</a:t>
            </a:r>
          </a:p>
          <a:p>
            <a:pPr algn="just"/>
            <a:r>
              <a:rPr lang="en-US" sz="1700" dirty="0">
                <a:latin typeface="Calibri" panose="020F0502020204030204" pitchFamily="34" charset="0"/>
                <a:cs typeface="Calibri" panose="020F0502020204030204" pitchFamily="34" charset="0"/>
              </a:rPr>
              <a:t>Gil Levi and Tal </a:t>
            </a:r>
            <a:r>
              <a:rPr lang="en-US" sz="1700" dirty="0" err="1">
                <a:latin typeface="Calibri" panose="020F0502020204030204" pitchFamily="34" charset="0"/>
                <a:cs typeface="Calibri" panose="020F0502020204030204" pitchFamily="34" charset="0"/>
              </a:rPr>
              <a:t>Hassner</a:t>
            </a:r>
            <a:r>
              <a:rPr lang="en-US" sz="1700" dirty="0">
                <a:latin typeface="Calibri" panose="020F0502020204030204" pitchFamily="34" charset="0"/>
                <a:cs typeface="Calibri" panose="020F0502020204030204" pitchFamily="34" charset="0"/>
              </a:rPr>
              <a:t>. 2015. Age and Gender Classification Using Convolutional Neural Networks. In IEEE Conf. on Computer Vision and Pattern Recognition (CVPR)</a:t>
            </a:r>
          </a:p>
          <a:p>
            <a:pPr algn="just"/>
            <a:r>
              <a:rPr lang="en-US" sz="1700" dirty="0">
                <a:latin typeface="Calibri" panose="020F0502020204030204" pitchFamily="34" charset="0"/>
                <a:cs typeface="Calibri" panose="020F0502020204030204" pitchFamily="34" charset="0"/>
              </a:rPr>
              <a:t>workshops. https://</a:t>
            </a:r>
            <a:r>
              <a:rPr lang="en-US" sz="1700" dirty="0" err="1">
                <a:latin typeface="Calibri" panose="020F0502020204030204" pitchFamily="34" charset="0"/>
                <a:cs typeface="Calibri" panose="020F0502020204030204" pitchFamily="34" charset="0"/>
              </a:rPr>
              <a:t>osnathassner.github.io</a:t>
            </a:r>
            <a:r>
              <a:rPr lang="en-US" sz="1700" dirty="0">
                <a:latin typeface="Calibri" panose="020F0502020204030204" pitchFamily="34" charset="0"/>
                <a:cs typeface="Calibri" panose="020F0502020204030204" pitchFamily="34" charset="0"/>
              </a:rPr>
              <a:t>/</a:t>
            </a:r>
            <a:r>
              <a:rPr lang="en-US" sz="1700" dirty="0" err="1">
                <a:latin typeface="Calibri" panose="020F0502020204030204" pitchFamily="34" charset="0"/>
                <a:cs typeface="Calibri" panose="020F0502020204030204" pitchFamily="34" charset="0"/>
              </a:rPr>
              <a:t>talhassner</a:t>
            </a:r>
            <a:r>
              <a:rPr lang="en-US" sz="1700" dirty="0">
                <a:latin typeface="Calibri" panose="020F0502020204030204" pitchFamily="34" charset="0"/>
                <a:cs typeface="Calibri" panose="020F0502020204030204" pitchFamily="34" charset="0"/>
              </a:rPr>
              <a:t>/projects/</a:t>
            </a:r>
            <a:r>
              <a:rPr lang="en-US" sz="1700" dirty="0" err="1">
                <a:latin typeface="Calibri" panose="020F0502020204030204" pitchFamily="34" charset="0"/>
                <a:cs typeface="Calibri" panose="020F0502020204030204" pitchFamily="34" charset="0"/>
              </a:rPr>
              <a:t>cnn_agegender</a:t>
            </a:r>
            <a:endParaRPr lang="en-US" sz="1700" dirty="0">
              <a:latin typeface="Calibri" panose="020F0502020204030204" pitchFamily="34" charset="0"/>
              <a:cs typeface="Calibri" panose="020F0502020204030204" pitchFamily="34" charset="0"/>
            </a:endParaRPr>
          </a:p>
          <a:p>
            <a:pPr algn="just"/>
            <a:r>
              <a:rPr lang="en-US" sz="1700" dirty="0">
                <a:latin typeface="Calibri" panose="020F0502020204030204" pitchFamily="34" charset="0"/>
                <a:cs typeface="Calibri" panose="020F0502020204030204" pitchFamily="34" charset="0"/>
              </a:rPr>
              <a:t>Dominic </a:t>
            </a:r>
            <a:r>
              <a:rPr lang="en-US" sz="1700" dirty="0" err="1">
                <a:latin typeface="Calibri" panose="020F0502020204030204" pitchFamily="34" charset="0"/>
                <a:cs typeface="Calibri" panose="020F0502020204030204" pitchFamily="34" charset="0"/>
              </a:rPr>
              <a:t>Monn</a:t>
            </a:r>
            <a:r>
              <a:rPr lang="en-US" sz="1700" dirty="0">
                <a:latin typeface="Calibri" panose="020F0502020204030204" pitchFamily="34" charset="0"/>
                <a:cs typeface="Calibri" panose="020F0502020204030204" pitchFamily="34" charset="0"/>
              </a:rPr>
              <a:t>. 2017. Deep Convolutional Generative Adversarial Networks with TensorFlow. https://</a:t>
            </a:r>
            <a:r>
              <a:rPr lang="en-US" sz="1700" dirty="0" err="1">
                <a:latin typeface="Calibri" panose="020F0502020204030204" pitchFamily="34" charset="0"/>
                <a:cs typeface="Calibri" panose="020F0502020204030204" pitchFamily="34" charset="0"/>
              </a:rPr>
              <a:t>github.com</a:t>
            </a:r>
            <a:r>
              <a:rPr lang="en-US" sz="1700" dirty="0">
                <a:latin typeface="Calibri" panose="020F0502020204030204" pitchFamily="34" charset="0"/>
                <a:cs typeface="Calibri" panose="020F0502020204030204" pitchFamily="34" charset="0"/>
              </a:rPr>
              <a:t>/</a:t>
            </a:r>
            <a:r>
              <a:rPr lang="en-US" sz="1700" dirty="0" err="1">
                <a:latin typeface="Calibri" panose="020F0502020204030204" pitchFamily="34" charset="0"/>
                <a:cs typeface="Calibri" panose="020F0502020204030204" pitchFamily="34" charset="0"/>
              </a:rPr>
              <a:t>dmonn</a:t>
            </a:r>
            <a:r>
              <a:rPr lang="en-US" sz="1700" dirty="0">
                <a:latin typeface="Calibri" panose="020F0502020204030204" pitchFamily="34" charset="0"/>
                <a:cs typeface="Calibri" panose="020F0502020204030204" pitchFamily="34" charset="0"/>
              </a:rPr>
              <a:t>/</a:t>
            </a:r>
            <a:r>
              <a:rPr lang="en-US" sz="1700" dirty="0" err="1">
                <a:latin typeface="Calibri" panose="020F0502020204030204" pitchFamily="34" charset="0"/>
                <a:cs typeface="Calibri" panose="020F0502020204030204" pitchFamily="34" charset="0"/>
              </a:rPr>
              <a:t>dcgan-oreilly</a:t>
            </a:r>
            <a:endParaRPr lang="en-US" sz="1700" dirty="0">
              <a:latin typeface="Calibri" panose="020F0502020204030204" pitchFamily="34" charset="0"/>
              <a:cs typeface="Calibri" panose="020F0502020204030204" pitchFamily="34" charset="0"/>
            </a:endParaRPr>
          </a:p>
        </p:txBody>
      </p:sp>
      <p:sp>
        <p:nvSpPr>
          <p:cNvPr id="293" name="Rectangle 292">
            <a:extLst>
              <a:ext uri="{FF2B5EF4-FFF2-40B4-BE49-F238E27FC236}">
                <a16:creationId xmlns:a16="http://schemas.microsoft.com/office/drawing/2014/main" id="{A78D75AA-5E99-9644-B37F-F4A67C6C9BCA}"/>
              </a:ext>
            </a:extLst>
          </p:cNvPr>
          <p:cNvSpPr/>
          <p:nvPr/>
        </p:nvSpPr>
        <p:spPr>
          <a:xfrm>
            <a:off x="27080410" y="10592435"/>
            <a:ext cx="2389933" cy="338554"/>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87% </a:t>
            </a:r>
            <a:r>
              <a:rPr lang="en-US" sz="1600" dirty="0">
                <a:latin typeface="Calibri" panose="020F0502020204030204" pitchFamily="34" charset="0"/>
                <a:cs typeface="Calibri" panose="020F0502020204030204" pitchFamily="34" charset="0"/>
              </a:rPr>
              <a:t>Reported Accuracy</a:t>
            </a:r>
          </a:p>
        </p:txBody>
      </p:sp>
      <p:sp>
        <p:nvSpPr>
          <p:cNvPr id="46" name="Rectangle 45">
            <a:extLst>
              <a:ext uri="{FF2B5EF4-FFF2-40B4-BE49-F238E27FC236}">
                <a16:creationId xmlns:a16="http://schemas.microsoft.com/office/drawing/2014/main" id="{64A0D804-9AF5-EB41-AB25-970FA66BD319}"/>
              </a:ext>
            </a:extLst>
          </p:cNvPr>
          <p:cNvSpPr/>
          <p:nvPr/>
        </p:nvSpPr>
        <p:spPr>
          <a:xfrm>
            <a:off x="21698350" y="24470500"/>
            <a:ext cx="9847953" cy="830997"/>
          </a:xfrm>
          <a:prstGeom prst="rect">
            <a:avLst/>
          </a:prstGeom>
        </p:spPr>
        <p:txBody>
          <a:bodyPr wrap="square">
            <a:spAutoFit/>
          </a:bodyPr>
          <a:lstStyle/>
          <a:p>
            <a:pPr algn="ctr"/>
            <a:r>
              <a:rPr lang="en-US" sz="2400" b="1" dirty="0">
                <a:latin typeface="Calibri" panose="020F0502020204030204" pitchFamily="34" charset="0"/>
                <a:cs typeface="Calibri" panose="020F0502020204030204" pitchFamily="34" charset="0"/>
              </a:rPr>
              <a:t>Why did </a:t>
            </a:r>
            <a:r>
              <a:rPr lang="en-US" sz="2400" b="1" dirty="0" err="1">
                <a:latin typeface="Calibri" panose="020F0502020204030204" pitchFamily="34" charset="0"/>
                <a:cs typeface="Calibri" panose="020F0502020204030204" pitchFamily="34" charset="0"/>
              </a:rPr>
              <a:t>ConvNet</a:t>
            </a:r>
            <a:r>
              <a:rPr lang="en-US" sz="2400" b="1" dirty="0">
                <a:latin typeface="Calibri" panose="020F0502020204030204" pitchFamily="34" charset="0"/>
                <a:cs typeface="Calibri" panose="020F0502020204030204" pitchFamily="34" charset="0"/>
              </a:rPr>
              <a:t> perform worse? It was trained on MORPH and IMPD/WIKI</a:t>
            </a:r>
          </a:p>
          <a:p>
            <a:pPr algn="ctr"/>
            <a:r>
              <a:rPr lang="en-US" sz="2400" b="1" i="1" dirty="0">
                <a:latin typeface="Calibri" panose="020F0502020204030204" pitchFamily="34" charset="0"/>
                <a:cs typeface="Calibri" panose="020F0502020204030204" pitchFamily="34" charset="0"/>
              </a:rPr>
              <a:t> Statistics of Face Attribute Datasets</a:t>
            </a:r>
          </a:p>
        </p:txBody>
      </p:sp>
      <p:sp>
        <p:nvSpPr>
          <p:cNvPr id="47" name="Rectangle 46">
            <a:extLst>
              <a:ext uri="{FF2B5EF4-FFF2-40B4-BE49-F238E27FC236}">
                <a16:creationId xmlns:a16="http://schemas.microsoft.com/office/drawing/2014/main" id="{BEE1F8D4-B6B3-7247-92ED-2044B39E0EAA}"/>
              </a:ext>
            </a:extLst>
          </p:cNvPr>
          <p:cNvSpPr/>
          <p:nvPr/>
        </p:nvSpPr>
        <p:spPr>
          <a:xfrm>
            <a:off x="21809121" y="30055502"/>
            <a:ext cx="10542578" cy="830997"/>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 Our dataset and </a:t>
            </a:r>
            <a:r>
              <a:rPr lang="en-US" sz="1600" dirty="0" err="1">
                <a:latin typeface="Calibri" panose="020F0502020204030204" pitchFamily="34" charset="0"/>
                <a:cs typeface="Calibri" panose="020F0502020204030204" pitchFamily="34" charset="0"/>
              </a:rPr>
              <a:t>Fairface</a:t>
            </a:r>
            <a:r>
              <a:rPr lang="en-US" sz="1600" dirty="0">
                <a:latin typeface="Calibri" panose="020F0502020204030204" pitchFamily="34" charset="0"/>
                <a:cs typeface="Calibri" panose="020F0502020204030204" pitchFamily="34" charset="0"/>
              </a:rPr>
              <a:t> define East (E) Asian, Southeast (SE) Asian, Middle Eastern (ME), Western (W) White.</a:t>
            </a:r>
          </a:p>
          <a:p>
            <a:r>
              <a:rPr lang="en-US" sz="1600" dirty="0">
                <a:latin typeface="Calibri" panose="020F0502020204030204" pitchFamily="34" charset="0"/>
                <a:cs typeface="Calibri" panose="020F0502020204030204" pitchFamily="34" charset="0"/>
              </a:rPr>
              <a:t>** The </a:t>
            </a:r>
            <a:r>
              <a:rPr lang="en-US" sz="1600" dirty="0" err="1">
                <a:latin typeface="Calibri" panose="020F0502020204030204" pitchFamily="34" charset="0"/>
                <a:cs typeface="Calibri" panose="020F0502020204030204" pitchFamily="34" charset="0"/>
              </a:rPr>
              <a:t>Fairface</a:t>
            </a:r>
            <a:r>
              <a:rPr lang="en-US" sz="1600" dirty="0">
                <a:latin typeface="Calibri" panose="020F0502020204030204" pitchFamily="34" charset="0"/>
                <a:cs typeface="Calibri" panose="020F0502020204030204" pitchFamily="34" charset="0"/>
              </a:rPr>
              <a:t> paper claimed their dataset had 108K images, but we found the actual dataset released had 89K.</a:t>
            </a:r>
          </a:p>
          <a:p>
            <a:r>
              <a:rPr lang="en-US" sz="1600" dirty="0">
                <a:latin typeface="Calibri" panose="020F0502020204030204" pitchFamily="34" charset="0"/>
                <a:cs typeface="Calibri" panose="020F0502020204030204" pitchFamily="34" charset="0"/>
              </a:rPr>
              <a:t>*** PPB doesn’t provide race annotations, but skin color annotated as a proxy to race.</a:t>
            </a:r>
          </a:p>
        </p:txBody>
      </p:sp>
      <p:cxnSp>
        <p:nvCxnSpPr>
          <p:cNvPr id="49" name="Straight Connector 48">
            <a:extLst>
              <a:ext uri="{FF2B5EF4-FFF2-40B4-BE49-F238E27FC236}">
                <a16:creationId xmlns:a16="http://schemas.microsoft.com/office/drawing/2014/main" id="{019405DD-3756-3843-90B5-657FF85E3F6F}"/>
              </a:ext>
            </a:extLst>
          </p:cNvPr>
          <p:cNvCxnSpPr/>
          <p:nvPr/>
        </p:nvCxnSpPr>
        <p:spPr>
          <a:xfrm>
            <a:off x="16867824" y="26937674"/>
            <a:ext cx="3602411" cy="0"/>
          </a:xfrm>
          <a:prstGeom prst="line">
            <a:avLst/>
          </a:prstGeom>
          <a:ln w="12700">
            <a:prstDash val="sysDot"/>
          </a:ln>
        </p:spPr>
        <p:style>
          <a:lnRef idx="1">
            <a:schemeClr val="accent3"/>
          </a:lnRef>
          <a:fillRef idx="0">
            <a:schemeClr val="accent3"/>
          </a:fillRef>
          <a:effectRef idx="0">
            <a:schemeClr val="accent3"/>
          </a:effectRef>
          <a:fontRef idx="minor">
            <a:schemeClr val="tx1"/>
          </a:fontRef>
        </p:style>
      </p:cxnSp>
      <p:cxnSp>
        <p:nvCxnSpPr>
          <p:cNvPr id="294" name="Straight Connector 293">
            <a:extLst>
              <a:ext uri="{FF2B5EF4-FFF2-40B4-BE49-F238E27FC236}">
                <a16:creationId xmlns:a16="http://schemas.microsoft.com/office/drawing/2014/main" id="{7F6B9442-A649-1544-9D1F-6FBBF62FC8AF}"/>
              </a:ext>
            </a:extLst>
          </p:cNvPr>
          <p:cNvCxnSpPr/>
          <p:nvPr/>
        </p:nvCxnSpPr>
        <p:spPr>
          <a:xfrm>
            <a:off x="16867824" y="29149533"/>
            <a:ext cx="3602411" cy="0"/>
          </a:xfrm>
          <a:prstGeom prst="line">
            <a:avLst/>
          </a:prstGeom>
          <a:ln w="12700">
            <a:prstDash val="sysDot"/>
          </a:ln>
        </p:spPr>
        <p:style>
          <a:lnRef idx="1">
            <a:schemeClr val="accent3"/>
          </a:lnRef>
          <a:fillRef idx="0">
            <a:schemeClr val="accent3"/>
          </a:fillRef>
          <a:effectRef idx="0">
            <a:schemeClr val="accent3"/>
          </a:effectRef>
          <a:fontRef idx="minor">
            <a:schemeClr val="tx1"/>
          </a:fontRef>
        </p:style>
      </p:cxnSp>
      <p:pic>
        <p:nvPicPr>
          <p:cNvPr id="50" name="Picture 49">
            <a:extLst>
              <a:ext uri="{FF2B5EF4-FFF2-40B4-BE49-F238E27FC236}">
                <a16:creationId xmlns:a16="http://schemas.microsoft.com/office/drawing/2014/main" id="{9BC721F6-1E32-D84E-A261-1418730617E4}"/>
              </a:ext>
            </a:extLst>
          </p:cNvPr>
          <p:cNvPicPr>
            <a:picLocks noChangeAspect="1"/>
          </p:cNvPicPr>
          <p:nvPr/>
        </p:nvPicPr>
        <p:blipFill rotWithShape="1">
          <a:blip r:embed="rId41"/>
          <a:srcRect l="58771"/>
          <a:stretch/>
        </p:blipFill>
        <p:spPr>
          <a:xfrm>
            <a:off x="20592581" y="39019540"/>
            <a:ext cx="870646" cy="1319837"/>
          </a:xfrm>
          <a:prstGeom prst="rect">
            <a:avLst/>
          </a:prstGeom>
        </p:spPr>
      </p:pic>
      <p:pic>
        <p:nvPicPr>
          <p:cNvPr id="51" name="Picture 50">
            <a:extLst>
              <a:ext uri="{FF2B5EF4-FFF2-40B4-BE49-F238E27FC236}">
                <a16:creationId xmlns:a16="http://schemas.microsoft.com/office/drawing/2014/main" id="{0D1EC388-92A2-324F-A30F-D4C95F050BCA}"/>
              </a:ext>
            </a:extLst>
          </p:cNvPr>
          <p:cNvPicPr>
            <a:picLocks noChangeAspect="1"/>
          </p:cNvPicPr>
          <p:nvPr/>
        </p:nvPicPr>
        <p:blipFill>
          <a:blip r:embed="rId42"/>
          <a:stretch>
            <a:fillRect/>
          </a:stretch>
        </p:blipFill>
        <p:spPr>
          <a:xfrm>
            <a:off x="21318705" y="40193920"/>
            <a:ext cx="2616861" cy="628046"/>
          </a:xfrm>
          <a:prstGeom prst="rect">
            <a:avLst/>
          </a:prstGeom>
        </p:spPr>
      </p:pic>
      <p:pic>
        <p:nvPicPr>
          <p:cNvPr id="52" name="Picture 51">
            <a:extLst>
              <a:ext uri="{FF2B5EF4-FFF2-40B4-BE49-F238E27FC236}">
                <a16:creationId xmlns:a16="http://schemas.microsoft.com/office/drawing/2014/main" id="{9C29EC20-C3CE-B441-A2C6-8455DCC80801}"/>
              </a:ext>
            </a:extLst>
          </p:cNvPr>
          <p:cNvPicPr>
            <a:picLocks noChangeAspect="1"/>
          </p:cNvPicPr>
          <p:nvPr/>
        </p:nvPicPr>
        <p:blipFill rotWithShape="1">
          <a:blip r:embed="rId43"/>
          <a:srcRect l="57997"/>
          <a:stretch/>
        </p:blipFill>
        <p:spPr>
          <a:xfrm>
            <a:off x="21527998" y="38734220"/>
            <a:ext cx="2529248" cy="1505386"/>
          </a:xfrm>
          <a:prstGeom prst="rect">
            <a:avLst/>
          </a:prstGeom>
        </p:spPr>
      </p:pic>
      <p:pic>
        <p:nvPicPr>
          <p:cNvPr id="53" name="Picture 52">
            <a:extLst>
              <a:ext uri="{FF2B5EF4-FFF2-40B4-BE49-F238E27FC236}">
                <a16:creationId xmlns:a16="http://schemas.microsoft.com/office/drawing/2014/main" id="{4F8FAC5B-744D-2C40-9815-93BE5BB06DE0}"/>
              </a:ext>
            </a:extLst>
          </p:cNvPr>
          <p:cNvPicPr>
            <a:picLocks noChangeAspect="1"/>
          </p:cNvPicPr>
          <p:nvPr/>
        </p:nvPicPr>
        <p:blipFill rotWithShape="1">
          <a:blip r:embed="rId44"/>
          <a:srcRect t="22311" b="15007"/>
          <a:stretch/>
        </p:blipFill>
        <p:spPr>
          <a:xfrm>
            <a:off x="18455991" y="40277553"/>
            <a:ext cx="1653661" cy="544195"/>
          </a:xfrm>
          <a:prstGeom prst="rect">
            <a:avLst/>
          </a:prstGeom>
        </p:spPr>
      </p:pic>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182</TotalTime>
  <Words>958</Words>
  <Application>Microsoft Macintosh PowerPoint</Application>
  <PresentationFormat>Custom</PresentationFormat>
  <Paragraphs>99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Trebuchet MS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Nadani Dixon</cp:lastModifiedBy>
  <cp:revision>18</cp:revision>
  <dcterms:modified xsi:type="dcterms:W3CDTF">2019-12-06T16:57:16Z</dcterms:modified>
</cp:coreProperties>
</file>